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3" r:id="rId2"/>
    <p:sldMasterId id="2147483697" r:id="rId3"/>
  </p:sldMasterIdLst>
  <p:notesMasterIdLst>
    <p:notesMasterId r:id="rId22"/>
  </p:notesMasterIdLst>
  <p:sldIdLst>
    <p:sldId id="818" r:id="rId4"/>
    <p:sldId id="905" r:id="rId5"/>
    <p:sldId id="865" r:id="rId6"/>
    <p:sldId id="896" r:id="rId7"/>
    <p:sldId id="886" r:id="rId8"/>
    <p:sldId id="897" r:id="rId9"/>
    <p:sldId id="899" r:id="rId10"/>
    <p:sldId id="903" r:id="rId11"/>
    <p:sldId id="902" r:id="rId12"/>
    <p:sldId id="904" r:id="rId13"/>
    <p:sldId id="901" r:id="rId14"/>
    <p:sldId id="891" r:id="rId15"/>
    <p:sldId id="889" r:id="rId16"/>
    <p:sldId id="892" r:id="rId17"/>
    <p:sldId id="898" r:id="rId18"/>
    <p:sldId id="890" r:id="rId19"/>
    <p:sldId id="888" r:id="rId20"/>
    <p:sldId id="8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B48C1F-E575-5590-89FB-D1039A18BF26}" name="Romero, Rachel" initials="" userId="S::rromero@nrel.gov::449f2448-5bd5-497e-bf70-7dd031e409bd" providerId="AD"/>
  <p188:author id="{AC549DD4-AC81-268B-796B-E6DC48E9B7FC}" name="Shanley, Ryan" initials="RS" userId="S::rshanley@ashrae.org::cf5ca4e2-768b-4082-9a94-fd90d80596f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rie Crawford" initials="CC" lastIdx="1" clrIdx="0">
    <p:extLst>
      <p:ext uri="{19B8F6BF-5375-455C-9EA6-DF929625EA0E}">
        <p15:presenceInfo xmlns:p15="http://schemas.microsoft.com/office/powerpoint/2012/main" userId="c06044a8a6691c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B"/>
    <a:srgbClr val="D3DFEE"/>
    <a:srgbClr val="A9D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26" autoAdjust="0"/>
  </p:normalViewPr>
  <p:slideViewPr>
    <p:cSldViewPr snapToGrid="0">
      <p:cViewPr varScale="1">
        <p:scale>
          <a:sx n="69" d="100"/>
          <a:sy n="69" d="100"/>
        </p:scale>
        <p:origin x="11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73A1D-53D4-4F09-99F2-532EBB0F9348}" type="datetimeFigureOut">
              <a:rPr lang="en-US" smtClean="0"/>
              <a:t>6/5/2025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09384-C5FC-4AB9-BE4F-EB80F578074D}" type="slidenum">
              <a:rPr lang="en-US" smtClean="0"/>
              <a:t>‹#›</a:t>
            </a:fld>
            <a:endParaRPr lang="en-US"/>
          </a:p>
        </p:txBody>
      </p:sp>
    </p:spTree>
    <p:extLst>
      <p:ext uri="{BB962C8B-B14F-4D97-AF65-F5344CB8AC3E}">
        <p14:creationId xmlns:p14="http://schemas.microsoft.com/office/powerpoint/2010/main" val="243376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p:cNvSpPr>
            <a:spLocks noGrp="1"/>
          </p:cNvSpPr>
          <p:nvPr>
            <p:ph type="sldNum" sz="quarter" idx="5"/>
          </p:nvPr>
        </p:nvSpPr>
        <p:spPr/>
        <p:txBody>
          <a:bodyPr/>
          <a:lstStyle/>
          <a:p>
            <a:fld id="{7FF09384-C5FC-4AB9-BE4F-EB80F578074D}" type="slidenum">
              <a:rPr lang="en-US" smtClean="0"/>
              <a:t>1</a:t>
            </a:fld>
            <a:endParaRPr lang="en-US"/>
          </a:p>
        </p:txBody>
      </p:sp>
    </p:spTree>
    <p:extLst>
      <p:ext uri="{BB962C8B-B14F-4D97-AF65-F5344CB8AC3E}">
        <p14:creationId xmlns:p14="http://schemas.microsoft.com/office/powerpoint/2010/main" val="407528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D2FC7-0DC5-3132-0A5E-9E7C71AC1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D21FE-4AB7-3081-6284-7FF3F8EFA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127F42-12D5-A75B-3971-587F77235FEB}"/>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883844CE-93AE-54F2-4B8B-231D918C6BB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093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B3E6-706B-5151-9DC1-B7A2693C3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CC7D7-B306-25E6-178D-779CDF75E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D133F-4624-3F20-B110-E35C858BE6C6}"/>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CDDDDBDE-595C-93B6-EEC7-E72C0701616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40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967D3-6F6C-8EA7-0AD4-F879059A3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CFC3C-39EB-2EB6-56B7-E773DBDCB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5E677-78E5-2B9B-7805-D32C9118C755}"/>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FFEF26D1-7526-7AAF-1156-CEC45E04B5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8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697D-8324-906C-B4DA-B782C22BA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E58E8-FF17-45FC-1DF5-B49C7D573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CA085-47CD-FEF6-A1DA-B4FE6521452E}"/>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337F3306-5D90-82BC-D0F4-2D19D4798D3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38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085B-FE8E-2FB8-B457-672529449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85B35-A769-C6CC-2FE6-D45B58184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4425E-F44D-8E86-D118-4D72E5D575F5}"/>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F84E32B0-D85F-5F92-3F2F-7EFE06F57C4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4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00169-A022-A3FC-E8D4-0F019968F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9D3B7-142A-4DD6-14F0-FA601DF43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C83F9-CD65-B476-CB73-4FCCF2F7CD3A}"/>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7BF0FE10-71D0-0971-72DB-699E7A5C4A6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09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1885-9436-6AFC-785F-963C56B52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1DF5B-B3FE-B3CD-E459-20FCE302C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DBEC8-6372-7C8C-13B9-6884C402F288}"/>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p>
        </p:txBody>
      </p:sp>
      <p:sp>
        <p:nvSpPr>
          <p:cNvPr id="4" name="Slide Number Placeholder 3">
            <a:extLst>
              <a:ext uri="{FF2B5EF4-FFF2-40B4-BE49-F238E27FC236}">
                <a16:creationId xmlns:a16="http://schemas.microsoft.com/office/drawing/2014/main" id="{13745635-6AEC-988A-8CE9-DEE583DA73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3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BF5D-B617-0BD3-3424-F8464DC0D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0FB3F-2682-52C2-9A69-DDD09441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FAF28B-E3AC-854B-9CA3-F721F241C62C}"/>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58BBCA03-2D3D-800C-791B-79AAF36F8C9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08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BA43E-CBBB-1D41-C533-D49C276AC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41AB8-4FDC-7031-88F9-784E27460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47B82-BC81-FAAB-B243-69B53DC1B8C8}"/>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5C19486F-AA03-AF67-C3FF-99832AC45F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6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46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89E9-01E1-1997-3F0D-234FE9141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F0DE6-2354-E61A-9AAA-885FFEDB4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94C6D-239C-AB3C-B6C9-9E2D29E807F4}"/>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F9D52419-6475-221E-4D51-6B7ACF75F8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A669-4161-5456-26DA-8CFDC20AD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BEFBC-FCA6-626B-556F-1EC68B4FA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5E388-E328-4849-358A-D7C1AFB3D247}"/>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11D40387-B598-589F-2852-B2F780320C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44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D354-8A5D-4376-A8CA-2E6F6A2FD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F9BC3-6E62-22BF-3372-A9994ECDE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BE012B-C75A-92C9-FFFC-5D39630DCDD8}"/>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505227FF-DB31-E578-68F1-8F471968EE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01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EF138-AF8C-3E6A-85F3-3F658A566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41510A-7523-DFD9-5E03-18CA806E7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79957-D627-54AA-EF15-E209A857E942}"/>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19C5FB2A-A98B-3CAB-846A-08388A562B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6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B1215-2F22-B4C2-9E57-B77FEFD75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FA6FA-4D7C-F963-5133-9353D401D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D1989-3EA0-F741-9E32-32E5309DE54E}"/>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B07BF810-6A0A-12CD-44DD-A389E7E371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5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18FBD-BFC9-6EDF-20FA-ED3D0DA2B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A5125-9E3D-6484-D614-B0F5FB9A5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40F5B-75A6-96DC-1904-D19E7089F434}"/>
              </a:ext>
            </a:extLst>
          </p:cNvPr>
          <p:cNvSpPr>
            <a:spLocks noGrp="1"/>
          </p:cNvSpPr>
          <p:nvPr>
            <p:ph type="body" idx="1"/>
          </p:nvPr>
        </p:nvSpPr>
        <p:spPr/>
        <p:txBody>
          <a:bodyPr/>
          <a:lstStyle/>
          <a:p>
            <a:pPr marL="0" marR="0" lvl="0" indent="0" algn="just">
              <a:lnSpc>
                <a:spcPct val="104000"/>
              </a:lnSpc>
              <a:spcBef>
                <a:spcPts val="20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cs typeface="Times New Roman PS MT"/>
            </a:endParaRPr>
          </a:p>
        </p:txBody>
      </p:sp>
      <p:sp>
        <p:nvSpPr>
          <p:cNvPr id="4" name="Slide Number Placeholder 3">
            <a:extLst>
              <a:ext uri="{FF2B5EF4-FFF2-40B4-BE49-F238E27FC236}">
                <a16:creationId xmlns:a16="http://schemas.microsoft.com/office/drawing/2014/main" id="{9055CB8A-2334-DDDB-0F6C-E153183348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651BD-09F4-4700-AE0C-32B14FD10D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263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p:nvPicPr>
        <p:blipFill rotWithShape="1">
          <a:blip r:embed="rId2">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397691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79307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15278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64131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195611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lang="en-US" sz="3600" kern="1200" dirty="0">
                <a:solidFill>
                  <a:schemeClr val="bg1"/>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9358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p:nvPicPr>
        <p:blipFill rotWithShape="1">
          <a:blip r:embed="rId2">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1875838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13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749877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fld id="{07DEDE4D-DC37-4180-B29E-77B367E2BC86}" type="slidenum">
              <a:rPr lang="en-US" smtClean="0"/>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418079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fld id="{07DEDE4D-DC37-4180-B29E-77B367E2BC86}" type="slidenum">
              <a:rPr lang="en-US" smtClean="0"/>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9285" y="5882274"/>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0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27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fld id="{07DEDE4D-DC37-4180-B29E-77B367E2BC86}" type="slidenum">
              <a:rPr lang="en-US" smtClean="0"/>
              <a:t>‹#›</a:t>
            </a:fld>
            <a:endParaRPr lang="en-US"/>
          </a:p>
        </p:txBody>
      </p:sp>
      <p:cxnSp>
        <p:nvCxnSpPr>
          <p:cNvPr id="8" name="Straight Connector 7"/>
          <p:cNvCxnSpPr/>
          <p:nvPr/>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468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54194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fld id="{07DEDE4D-DC37-4180-B29E-77B367E2BC86}" type="slidenum">
              <a:rPr lang="en-US" smtClean="0"/>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77890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348730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2744212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318282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5946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84132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004" y="5824402"/>
            <a:ext cx="1114297" cy="771257"/>
          </a:xfrm>
          <a:prstGeom prst="rect">
            <a:avLst/>
          </a:prstGeom>
        </p:spPr>
      </p:pic>
    </p:spTree>
    <p:extLst>
      <p:ext uri="{BB962C8B-B14F-4D97-AF65-F5344CB8AC3E}">
        <p14:creationId xmlns:p14="http://schemas.microsoft.com/office/powerpoint/2010/main" val="2016490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userDrawn="1"/>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656" y="5782262"/>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6"/>
            <a:ext cx="10684934"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7" y="1954742"/>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55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2885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5740" y="577184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5"/>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7884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userDrawn="1"/>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1612748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pPr algn="l"/>
            <a:r>
              <a:rPr lang="en-US" err="1"/>
              <a:t>www.ashrae.org</a:t>
            </a:r>
            <a:r>
              <a:rPr lang="en-US"/>
              <a:t> |</a:t>
            </a:r>
            <a:fld id="{7C7646D6-9DA9-4D60-B037-D72D50BB696E}" type="slidenum">
              <a:rPr lang="en-US" smtClean="0"/>
              <a:pPr algn="l"/>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9285" y="5882274"/>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419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598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userDrawn="1"/>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3926859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userDrawn="1"/>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userDrawn="1"/>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1687532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6/5/2025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423853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6/5/2025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1695981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6/5/2025</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405957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41" y="136525"/>
            <a:ext cx="1295988" cy="896982"/>
          </a:xfrm>
          <a:prstGeom prst="rect">
            <a:avLst/>
          </a:prstGeom>
        </p:spPr>
      </p:pic>
    </p:spTree>
    <p:extLst>
      <p:ext uri="{BB962C8B-B14F-4D97-AF65-F5344CB8AC3E}">
        <p14:creationId xmlns:p14="http://schemas.microsoft.com/office/powerpoint/2010/main" val="75663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 y="1"/>
            <a:ext cx="12326330" cy="6858000"/>
          </a:xfrm>
          <a:prstGeom prst="rect">
            <a:avLst/>
          </a:prstGeom>
        </p:spPr>
      </p:pic>
      <p:sp>
        <p:nvSpPr>
          <p:cNvPr id="7"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fld id="{07DEDE4D-DC37-4180-B29E-77B367E2BC86}" type="slidenum">
              <a:rPr lang="en-US" smtClean="0"/>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8103" y="5494871"/>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3"/>
            <a:ext cx="4641670"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6"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1230825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C00DBB-6D52-43C0-9F2D-D41B1913DC56}"/>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 name="Text Placeholder 2">
            <a:extLst>
              <a:ext uri="{FF2B5EF4-FFF2-40B4-BE49-F238E27FC236}">
                <a16:creationId xmlns:a16="http://schemas.microsoft.com/office/drawing/2014/main" id="{612830C4-96A1-4CC4-8A86-2AA3DB7CFAD8}"/>
              </a:ext>
            </a:extLst>
          </p:cNvPr>
          <p:cNvSpPr>
            <a:spLocks noGrp="1"/>
          </p:cNvSpPr>
          <p:nvPr>
            <p:ph idx="1"/>
          </p:nvPr>
        </p:nvSpPr>
        <p:spPr>
          <a:xfrm>
            <a:off x="411829" y="963261"/>
            <a:ext cx="11594034" cy="5110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endParaRPr lang="en-US"/>
          </a:p>
        </p:txBody>
      </p:sp>
      <p:sp>
        <p:nvSpPr>
          <p:cNvPr id="14" name="Title Placeholder 1">
            <a:extLst>
              <a:ext uri="{FF2B5EF4-FFF2-40B4-BE49-F238E27FC236}">
                <a16:creationId xmlns:a16="http://schemas.microsoft.com/office/drawing/2014/main" id="{7C4AB840-3A74-4B77-AD26-93B84112F9A0}"/>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82858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067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p>
        </p:txBody>
      </p:sp>
    </p:spTree>
    <p:extLst>
      <p:ext uri="{BB962C8B-B14F-4D97-AF65-F5344CB8AC3E}">
        <p14:creationId xmlns:p14="http://schemas.microsoft.com/office/powerpoint/2010/main" val="3322991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Rectangle 8"/>
          <p:cNvSpPr/>
          <p:nvPr userDrawn="1"/>
        </p:nvSpPr>
        <p:spPr>
          <a:xfrm>
            <a:off x="-1" y="6606716"/>
            <a:ext cx="12186587" cy="261753"/>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D558F3-D1E9-404E-B35D-9C0863AA98B0}"/>
              </a:ext>
            </a:extLst>
          </p:cNvPr>
          <p:cNvSpPr/>
          <p:nvPr userDrawn="1"/>
        </p:nvSpPr>
        <p:spPr>
          <a:xfrm>
            <a:off x="5413" y="12769"/>
            <a:ext cx="12186587" cy="825431"/>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4" name="Title Placeholder 1">
            <a:extLst>
              <a:ext uri="{FF2B5EF4-FFF2-40B4-BE49-F238E27FC236}">
                <a16:creationId xmlns:a16="http://schemas.microsoft.com/office/drawing/2014/main" id="{9A154ED3-A530-4C85-A74D-28177B23B01B}"/>
              </a:ext>
            </a:extLst>
          </p:cNvPr>
          <p:cNvSpPr>
            <a:spLocks noGrp="1"/>
          </p:cNvSpPr>
          <p:nvPr>
            <p:ph type="title"/>
          </p:nvPr>
        </p:nvSpPr>
        <p:spPr>
          <a:xfrm>
            <a:off x="411829" y="53340"/>
            <a:ext cx="11594034" cy="746876"/>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290795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460834" y="6604416"/>
            <a:ext cx="908986" cy="240815"/>
          </a:xfrm>
          <a:prstGeom prst="rect">
            <a:avLst/>
          </a:prstGeom>
        </p:spPr>
        <p:txBody>
          <a:bodyPr/>
          <a:lstStyle/>
          <a:p>
            <a:r>
              <a:rPr lang="en-US"/>
              <a:t>3/6/2020</a:t>
            </a:r>
          </a:p>
        </p:txBody>
      </p:sp>
      <p:sp>
        <p:nvSpPr>
          <p:cNvPr id="5" name="Footer Placeholder 4"/>
          <p:cNvSpPr>
            <a:spLocks noGrp="1"/>
          </p:cNvSpPr>
          <p:nvPr>
            <p:ph type="ftr" sz="quarter" idx="11"/>
          </p:nvPr>
        </p:nvSpPr>
        <p:spPr>
          <a:xfrm>
            <a:off x="3205814" y="6624164"/>
            <a:ext cx="6468678" cy="251285"/>
          </a:xfrm>
          <a:prstGeom prst="rect">
            <a:avLst/>
          </a:prstGeom>
        </p:spPr>
        <p:txBody>
          <a:bodyPr/>
          <a:lstStyle/>
          <a:p>
            <a:endParaRPr lang="en-US"/>
          </a:p>
        </p:txBody>
      </p:sp>
      <p:sp>
        <p:nvSpPr>
          <p:cNvPr id="6" name="Slide Number Placeholder 5"/>
          <p:cNvSpPr>
            <a:spLocks noGrp="1"/>
          </p:cNvSpPr>
          <p:nvPr>
            <p:ph type="sldNum" sz="quarter" idx="12"/>
          </p:nvPr>
        </p:nvSpPr>
        <p:spPr>
          <a:xfrm>
            <a:off x="411829" y="6604416"/>
            <a:ext cx="982631" cy="240815"/>
          </a:xfrm>
          <a:prstGeom prst="rect">
            <a:avLst/>
          </a:prstGeom>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82428"/>
          </a:xfrm>
          <a:prstGeom prst="rect">
            <a:avLst/>
          </a:prstGeom>
          <a:solidFill>
            <a:srgbClr val="0066FF"/>
          </a:solidFill>
        </p:spPr>
      </p:pic>
    </p:spTree>
    <p:extLst>
      <p:ext uri="{BB962C8B-B14F-4D97-AF65-F5344CB8AC3E}">
        <p14:creationId xmlns:p14="http://schemas.microsoft.com/office/powerpoint/2010/main" val="2764819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6545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B89A-0EAA-4B62-AC5F-0D6AB0FDD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481C7-4974-473D-BC3E-F3B5D1987533}"/>
              </a:ext>
            </a:extLst>
          </p:cNvPr>
          <p:cNvSpPr>
            <a:spLocks noGrp="1"/>
          </p:cNvSpPr>
          <p:nvPr>
            <p:ph sz="half" idx="1"/>
          </p:nvPr>
        </p:nvSpPr>
        <p:spPr>
          <a:xfrm>
            <a:off x="568171" y="1136342"/>
            <a:ext cx="5451629"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FBDE-6877-47A5-98E1-16FC966C6B78}"/>
              </a:ext>
            </a:extLst>
          </p:cNvPr>
          <p:cNvSpPr>
            <a:spLocks noGrp="1"/>
          </p:cNvSpPr>
          <p:nvPr>
            <p:ph sz="half" idx="2"/>
          </p:nvPr>
        </p:nvSpPr>
        <p:spPr>
          <a:xfrm>
            <a:off x="6383045" y="1136342"/>
            <a:ext cx="5379867" cy="5040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5EF16CF1-82EC-47C1-96EC-3484710488D0}"/>
              </a:ext>
            </a:extLst>
          </p:cNvPr>
          <p:cNvSpPr>
            <a:spLocks noGrp="1"/>
          </p:cNvSpPr>
          <p:nvPr>
            <p:ph type="ftr" sz="quarter" idx="3"/>
          </p:nvPr>
        </p:nvSpPr>
        <p:spPr>
          <a:xfrm>
            <a:off x="3192" y="6603699"/>
            <a:ext cx="2801112" cy="24277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Mathis Consulting Company</a:t>
            </a:r>
          </a:p>
        </p:txBody>
      </p:sp>
      <p:sp>
        <p:nvSpPr>
          <p:cNvPr id="9" name="Slide Number Placeholder 5">
            <a:extLst>
              <a:ext uri="{FF2B5EF4-FFF2-40B4-BE49-F238E27FC236}">
                <a16:creationId xmlns:a16="http://schemas.microsoft.com/office/drawing/2014/main" id="{8DD47D71-2BE5-4165-8C5A-BEAAB1460BB9}"/>
              </a:ext>
            </a:extLst>
          </p:cNvPr>
          <p:cNvSpPr>
            <a:spLocks noGrp="1"/>
          </p:cNvSpPr>
          <p:nvPr>
            <p:ph type="sldNum" sz="quarter" idx="4"/>
          </p:nvPr>
        </p:nvSpPr>
        <p:spPr>
          <a:xfrm>
            <a:off x="11252906" y="6623189"/>
            <a:ext cx="939094" cy="234809"/>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Page </a:t>
            </a:r>
            <a:fld id="{0EB8F1EF-6D45-4E45-867A-105750940064}" type="slidenum">
              <a:rPr lang="en-US" smtClean="0"/>
              <a:pPr/>
              <a:t>‹#›</a:t>
            </a:fld>
            <a:endParaRPr lang="en-US"/>
          </a:p>
        </p:txBody>
      </p:sp>
    </p:spTree>
    <p:extLst>
      <p:ext uri="{BB962C8B-B14F-4D97-AF65-F5344CB8AC3E}">
        <p14:creationId xmlns:p14="http://schemas.microsoft.com/office/powerpoint/2010/main" val="387379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6" y="6305551"/>
            <a:ext cx="2844800" cy="365125"/>
          </a:xfrm>
        </p:spPr>
        <p:txBody>
          <a:bodyPr/>
          <a:lstStyle>
            <a:lvl1pPr>
              <a:defRPr b="1">
                <a:solidFill>
                  <a:srgbClr val="003366"/>
                </a:solidFill>
              </a:defRPr>
            </a:lvl1pPr>
          </a:lstStyle>
          <a:p>
            <a:fld id="{07DEDE4D-DC37-4180-B29E-77B367E2BC86}" type="slidenum">
              <a:rPr lang="en-US" smtClean="0"/>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5688" y="6007282"/>
            <a:ext cx="861867" cy="596538"/>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599"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65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1"/>
            <a:ext cx="2844800" cy="365125"/>
          </a:xfrm>
        </p:spPr>
        <p:txBody>
          <a:bodyPr/>
          <a:lstStyle>
            <a:lvl1pPr>
              <a:defRPr b="1">
                <a:solidFill>
                  <a:srgbClr val="003366"/>
                </a:solidFill>
              </a:defRPr>
            </a:lvl1pPr>
          </a:lstStyle>
          <a:p>
            <a:fld id="{07DEDE4D-DC37-4180-B29E-77B367E2BC86}" type="slidenum">
              <a:rPr lang="en-US" smtClean="0"/>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019" y="5509741"/>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8" y="16705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8"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17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p:nvPicPr>
        <p:blipFill>
          <a:blip r:embed="rId2"/>
          <a:stretch>
            <a:fillRect/>
          </a:stretch>
        </p:blipFill>
        <p:spPr>
          <a:xfrm>
            <a:off x="5547677" y="1608666"/>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294282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7" y="4953000"/>
            <a:ext cx="882015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1"/>
            <a:ext cx="2844800" cy="365125"/>
          </a:xfrm>
        </p:spPr>
        <p:txBody>
          <a:bodyPr/>
          <a:lstStyle>
            <a:lvl1pPr>
              <a:defRPr>
                <a:solidFill>
                  <a:srgbClr val="003366"/>
                </a:solidFill>
              </a:defRPr>
            </a:lvl1pPr>
          </a:lstStyle>
          <a:p>
            <a:fld id="{07DEDE4D-DC37-4180-B29E-77B367E2BC86}" type="slidenum">
              <a:rPr lang="en-US" smtClean="0"/>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9078" y="5475876"/>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p:nvPicPr>
        <p:blipFill rotWithShape="1">
          <a:blip r:embed="rId4"/>
          <a:srcRect l="3421" t="3234" r="861" b="-4"/>
          <a:stretch/>
        </p:blipFill>
        <p:spPr>
          <a:xfrm>
            <a:off x="0" y="1344169"/>
            <a:ext cx="12192000" cy="45719"/>
          </a:xfrm>
          <a:prstGeom prst="rect">
            <a:avLst/>
          </a:prstGeom>
        </p:spPr>
      </p:pic>
    </p:spTree>
    <p:extLst>
      <p:ext uri="{BB962C8B-B14F-4D97-AF65-F5344CB8AC3E}">
        <p14:creationId xmlns:p14="http://schemas.microsoft.com/office/powerpoint/2010/main" val="154527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7389" y="5585095"/>
            <a:ext cx="1114297" cy="771257"/>
          </a:xfrm>
          <a:prstGeom prst="rect">
            <a:avLst/>
          </a:prstGeom>
        </p:spPr>
      </p:pic>
    </p:spTree>
    <p:extLst>
      <p:ext uri="{BB962C8B-B14F-4D97-AF65-F5344CB8AC3E}">
        <p14:creationId xmlns:p14="http://schemas.microsoft.com/office/powerpoint/2010/main" val="428720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6/5/2025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5" name="Picture 4">
            <a:extLst>
              <a:ext uri="{FF2B5EF4-FFF2-40B4-BE49-F238E27FC236}">
                <a16:creationId xmlns:a16="http://schemas.microsoft.com/office/drawing/2014/main" id="{19627564-5DBD-37F2-5B46-F1A2E3CB24E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8723319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pPr/>
              <a:t>6/5/2025</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pPr/>
              <a:t>‹#›</a:t>
            </a:fld>
            <a:endParaRPr lang="en-US"/>
          </a:p>
        </p:txBody>
      </p:sp>
      <p:pic>
        <p:nvPicPr>
          <p:cNvPr id="5" name="Picture 4">
            <a:extLst>
              <a:ext uri="{FF2B5EF4-FFF2-40B4-BE49-F238E27FC236}">
                <a16:creationId xmlns:a16="http://schemas.microsoft.com/office/drawing/2014/main" id="{F1FB9836-6638-06E1-D25B-98D0BADF47A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68981945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400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Lst>
  <p:hf hdr="0" dt="0"/>
  <p:txStyles>
    <p:titleStyle>
      <a:lvl1pPr algn="r" defTabSz="914400" rtl="0" eaLnBrk="1" latinLnBrk="0" hangingPunct="1">
        <a:spcBef>
          <a:spcPct val="0"/>
        </a:spcBef>
        <a:buNone/>
        <a:defRPr sz="3600" b="1" kern="1200">
          <a:solidFill>
            <a:srgbClr val="003366"/>
          </a:solidFill>
          <a:latin typeface="+mj-lt"/>
          <a:ea typeface="+mj-ea"/>
          <a:cs typeface="+mj-cs"/>
        </a:defRPr>
      </a:lvl1pPr>
    </p:titleStyle>
    <p:body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tmlisle@ashrae.org" TargetMode="External"/><Relationship Id="rId2" Type="http://schemas.openxmlformats.org/officeDocument/2006/relationships/hyperlink" Target="mailto:rshanley@ashrae.org" TargetMode="External"/><Relationship Id="rId1" Type="http://schemas.openxmlformats.org/officeDocument/2006/relationships/slideLayout" Target="../slideLayouts/slideLayout5.xml"/><Relationship Id="rId4" Type="http://schemas.openxmlformats.org/officeDocument/2006/relationships/hyperlink" Target="mailto:standards.section@ashrae.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shrae.org/technical-resources/standards-and-guidelines/pcs-toolkit/standards-forms-procedur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ashrae.org/file%20library/technical%20resources/standards%20and%20guidelines/pcs%20toolkit/pasa_05242024.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ashrae.org/technical-resources/standards-and-guidelines/pcs-toolkit" TargetMode="External"/><Relationship Id="rId5" Type="http://schemas.openxmlformats.org/officeDocument/2006/relationships/hyperlink" Target="https://www.ansi.org/american-national-standards/ans-introduction/essential-requirements" TargetMode="External"/><Relationship Id="rId4" Type="http://schemas.openxmlformats.org/officeDocument/2006/relationships/hyperlink" Target="https://www.ashrae.org/file%20library/technical%20resources/standards%20and%20guidelines/pcs%20toolkit/pcs-guide-to-pasa-06.22.2024.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shrae.org/technical-resources/standards-and-guidelines/titles-purposes-and-scop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nsi.org/resource-center/standards-action" TargetMode="External"/><Relationship Id="rId5" Type="http://schemas.openxmlformats.org/officeDocument/2006/relationships/hyperlink" Target="https://www.ashrae.org/technical-resources/standards-and-guidelines/standards-actions" TargetMode="External"/><Relationship Id="rId4" Type="http://schemas.openxmlformats.org/officeDocument/2006/relationships/hyperlink" Target="https://www.ansi.org/american-national-standards/info-for-standards-developers/ans-complete-lis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26E0A5-7290-2D1B-2484-1EB6ECD4DC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7653" y="456589"/>
            <a:ext cx="5160340" cy="978007"/>
          </a:xfrm>
          <a:prstGeom prst="rect">
            <a:avLst/>
          </a:prstGeom>
        </p:spPr>
      </p:pic>
      <p:sp>
        <p:nvSpPr>
          <p:cNvPr id="3" name="TextBox 2">
            <a:extLst>
              <a:ext uri="{FF2B5EF4-FFF2-40B4-BE49-F238E27FC236}">
                <a16:creationId xmlns:a16="http://schemas.microsoft.com/office/drawing/2014/main" id="{AD53545D-0B2A-1776-6B59-B3231852E348}"/>
              </a:ext>
            </a:extLst>
          </p:cNvPr>
          <p:cNvSpPr txBox="1"/>
          <p:nvPr/>
        </p:nvSpPr>
        <p:spPr>
          <a:xfrm>
            <a:off x="6958028" y="1912569"/>
            <a:ext cx="5453279" cy="3785652"/>
          </a:xfrm>
          <a:prstGeom prst="rect">
            <a:avLst/>
          </a:prstGeom>
          <a:noFill/>
          <a:effectLst/>
        </p:spPr>
        <p:txBody>
          <a:bodyPr wrap="square" lIns="91440" tIns="45720" rIns="91440" bIns="45720" rtlCol="0" anchor="t">
            <a:spAutoFit/>
          </a:bodyPr>
          <a:lstStyle/>
          <a:p>
            <a:pPr algn="ctr">
              <a:defRPr/>
            </a:pPr>
            <a:r>
              <a:rPr lang="en-US" sz="4000" b="1" dirty="0">
                <a:solidFill>
                  <a:srgbClr val="00549B"/>
                </a:solidFill>
                <a:effectLst>
                  <a:outerShdw blurRad="38100" dist="38100" dir="2700000" algn="tl">
                    <a:srgbClr val="000000">
                      <a:alpha val="43137"/>
                    </a:srgbClr>
                  </a:outerShdw>
                </a:effectLst>
                <a:latin typeface="Arial Narrow"/>
                <a:cs typeface="Arial Narrow" panose="020B0604020202020204" pitchFamily="34" charset="0"/>
              </a:rPr>
              <a:t>ASHRAE PROJECT COMMITTEE TRAINING </a:t>
            </a:r>
            <a:r>
              <a:rPr lang="en-US" sz="4000" b="1" dirty="0">
                <a:solidFill>
                  <a:srgbClr val="FF0000"/>
                </a:solidFill>
                <a:effectLst>
                  <a:outerShdw blurRad="38100" dist="38100" dir="2700000" algn="tl">
                    <a:srgbClr val="000000">
                      <a:alpha val="43137"/>
                    </a:srgbClr>
                  </a:outerShdw>
                </a:effectLst>
                <a:latin typeface="Arial Narrow"/>
                <a:cs typeface="Arial Narrow" panose="020B0604020202020204" pitchFamily="34" charset="0"/>
              </a:rPr>
              <a:t>DUPLICATION/</a:t>
            </a:r>
          </a:p>
          <a:p>
            <a:pPr algn="ctr">
              <a:defRPr/>
            </a:pPr>
            <a:r>
              <a:rPr lang="en-US" sz="4000" b="1" dirty="0">
                <a:solidFill>
                  <a:srgbClr val="FF0000"/>
                </a:solidFill>
                <a:effectLst>
                  <a:outerShdw blurRad="38100" dist="38100" dir="2700000" algn="tl">
                    <a:srgbClr val="000000">
                      <a:alpha val="43137"/>
                    </a:srgbClr>
                  </a:outerShdw>
                </a:effectLst>
                <a:latin typeface="Arial Narrow"/>
                <a:cs typeface="Arial Narrow" panose="020B0604020202020204" pitchFamily="34" charset="0"/>
              </a:rPr>
              <a:t>HARMONIZATION OF STANDARDS AND</a:t>
            </a:r>
          </a:p>
          <a:p>
            <a:pPr algn="ctr">
              <a:defRPr/>
            </a:pPr>
            <a:r>
              <a:rPr lang="en-US" sz="4000" b="1" dirty="0">
                <a:solidFill>
                  <a:srgbClr val="FF0000"/>
                </a:solidFill>
                <a:effectLst>
                  <a:outerShdw blurRad="38100" dist="38100" dir="2700000" algn="tl">
                    <a:srgbClr val="000000">
                      <a:alpha val="43137"/>
                    </a:srgbClr>
                  </a:outerShdw>
                </a:effectLst>
                <a:latin typeface="Arial Narrow"/>
                <a:cs typeface="Arial Narrow" panose="020B0604020202020204" pitchFamily="34" charset="0"/>
              </a:rPr>
              <a:t>GUIDELINES</a:t>
            </a:r>
            <a:endParaRPr lang="en-US" sz="4000" b="1" dirty="0">
              <a:solidFill>
                <a:srgbClr val="FF0000"/>
              </a:solidFill>
              <a:effectLst>
                <a:outerShdw blurRad="38100" dist="38100" dir="2700000" algn="tl">
                  <a:srgbClr val="000000">
                    <a:alpha val="43137"/>
                  </a:srgbClr>
                </a:outerShdw>
              </a:effectLst>
              <a:latin typeface="Arial Narrow" panose="020B0604020202020204" pitchFamily="34" charset="0"/>
              <a:cs typeface="Arial Narrow" panose="020B0604020202020204" pitchFamily="34" charset="0"/>
            </a:endParaRPr>
          </a:p>
        </p:txBody>
      </p:sp>
      <p:sp>
        <p:nvSpPr>
          <p:cNvPr id="7" name="Rectangle 6">
            <a:extLst>
              <a:ext uri="{FF2B5EF4-FFF2-40B4-BE49-F238E27FC236}">
                <a16:creationId xmlns:a16="http://schemas.microsoft.com/office/drawing/2014/main" id="{4BFDB83B-5DA9-810A-D0D4-12BD2A5FFFC0}"/>
              </a:ext>
            </a:extLst>
          </p:cNvPr>
          <p:cNvSpPr/>
          <p:nvPr/>
        </p:nvSpPr>
        <p:spPr>
          <a:xfrm>
            <a:off x="163263" y="5820089"/>
            <a:ext cx="1302345" cy="862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42D19516-7E76-4D0A-7CD4-F1F1E862D784}"/>
              </a:ext>
            </a:extLst>
          </p:cNvPr>
          <p:cNvSpPr txBox="1"/>
          <p:nvPr/>
        </p:nvSpPr>
        <p:spPr>
          <a:xfrm>
            <a:off x="10136460" y="6528561"/>
            <a:ext cx="1949440" cy="307777"/>
          </a:xfrm>
          <a:prstGeom prst="rect">
            <a:avLst/>
          </a:prstGeom>
          <a:noFill/>
        </p:spPr>
        <p:txBody>
          <a:bodyPr wrap="square" rtlCol="0">
            <a:spAutoFit/>
          </a:bodyPr>
          <a:lstStyle/>
          <a:p>
            <a:pPr algn="r"/>
            <a:r>
              <a:rPr lang="en-US" sz="1400" b="1" dirty="0">
                <a:latin typeface="Arial" panose="020B0604020202020204" pitchFamily="34" charset="0"/>
                <a:cs typeface="Arial" panose="020B0604020202020204" pitchFamily="34" charset="0"/>
              </a:rPr>
              <a:t>Updated: </a:t>
            </a:r>
            <a:r>
              <a:rPr lang="en-US" sz="1400" b="1" dirty="0">
                <a:solidFill>
                  <a:srgbClr val="FF0000"/>
                </a:solidFill>
                <a:latin typeface="Arial" panose="020B0604020202020204" pitchFamily="34" charset="0"/>
                <a:cs typeface="Arial" panose="020B0604020202020204" pitchFamily="34" charset="0"/>
              </a:rPr>
              <a:t>June 2025</a:t>
            </a:r>
          </a:p>
        </p:txBody>
      </p:sp>
    </p:spTree>
    <p:extLst>
      <p:ext uri="{BB962C8B-B14F-4D97-AF65-F5344CB8AC3E}">
        <p14:creationId xmlns:p14="http://schemas.microsoft.com/office/powerpoint/2010/main" val="2099990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20E5-6A60-5B7B-264A-9043FB9A0DE5}"/>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86EEF154-F69A-3581-1276-A597BA0F2EB7}"/>
              </a:ext>
            </a:extLst>
          </p:cNvPr>
          <p:cNvSpPr>
            <a:spLocks noGrp="1"/>
          </p:cNvSpPr>
          <p:nvPr>
            <p:ph type="body" idx="1"/>
          </p:nvPr>
        </p:nvSpPr>
        <p:spPr>
          <a:xfrm>
            <a:off x="446048" y="1523957"/>
            <a:ext cx="11299903" cy="1591296"/>
          </a:xfrm>
        </p:spPr>
        <p:txBody>
          <a:bodyPr anchor="t">
            <a:normAutofit fontScale="40000" lnSpcReduction="20000"/>
          </a:bodyPr>
          <a:lstStyle/>
          <a:p>
            <a:pPr>
              <a:spcBef>
                <a:spcPts val="0"/>
              </a:spcBef>
              <a:buClrTx/>
            </a:pPr>
            <a:r>
              <a:rPr lang="en-US" sz="6000" b="0" dirty="0">
                <a:solidFill>
                  <a:schemeClr val="tx1"/>
                </a:solidFill>
              </a:rPr>
              <a:t>Below is an example of Standards Committee assigning action items to a PC to revise the scope of an existing standard to ensure that there is clear delineation between the scope of the existing standard and a proposed new standard related to the same topic (i.e., commissioning).</a:t>
            </a:r>
          </a:p>
          <a:p>
            <a:pPr marL="228600" indent="-228600">
              <a:spcBef>
                <a:spcPts val="0"/>
              </a:spcBef>
              <a:buClrTx/>
              <a:buFont typeface="Arial" panose="020B0604020202020204" pitchFamily="34" charset="0"/>
              <a:buChar char="•"/>
            </a:pPr>
            <a:endParaRPr lang="en-US" sz="2000" b="0" dirty="0">
              <a:solidFill>
                <a:schemeClr val="tx1"/>
              </a:solidFill>
            </a:endParaRPr>
          </a:p>
        </p:txBody>
      </p:sp>
      <p:sp>
        <p:nvSpPr>
          <p:cNvPr id="7" name="Title 6">
            <a:extLst>
              <a:ext uri="{FF2B5EF4-FFF2-40B4-BE49-F238E27FC236}">
                <a16:creationId xmlns:a16="http://schemas.microsoft.com/office/drawing/2014/main" id="{49955916-D5B8-17C7-9983-860A1E9297A4}"/>
              </a:ext>
            </a:extLst>
          </p:cNvPr>
          <p:cNvSpPr>
            <a:spLocks noGrp="1"/>
          </p:cNvSpPr>
          <p:nvPr>
            <p:ph type="title"/>
          </p:nvPr>
        </p:nvSpPr>
        <p:spPr>
          <a:xfrm>
            <a:off x="0" y="76200"/>
            <a:ext cx="12192000" cy="1143000"/>
          </a:xfrm>
        </p:spPr>
        <p:txBody>
          <a:bodyPr>
            <a:normAutofit/>
          </a:bodyPr>
          <a:lstStyle/>
          <a:p>
            <a:pPr algn="ctr"/>
            <a:r>
              <a:rPr lang="en-US" dirty="0"/>
              <a:t>SCOPE COORDINATION (EXAMPLE)</a:t>
            </a:r>
          </a:p>
        </p:txBody>
      </p:sp>
      <p:pic>
        <p:nvPicPr>
          <p:cNvPr id="3" name="Picture 2">
            <a:extLst>
              <a:ext uri="{FF2B5EF4-FFF2-40B4-BE49-F238E27FC236}">
                <a16:creationId xmlns:a16="http://schemas.microsoft.com/office/drawing/2014/main" id="{A9CEF309-9061-6ABD-C2B2-F07FA60A13E8}"/>
              </a:ext>
            </a:extLst>
          </p:cNvPr>
          <p:cNvPicPr>
            <a:picLocks noChangeAspect="1"/>
          </p:cNvPicPr>
          <p:nvPr/>
        </p:nvPicPr>
        <p:blipFill>
          <a:blip r:embed="rId3"/>
          <a:stretch>
            <a:fillRect/>
          </a:stretch>
        </p:blipFill>
        <p:spPr>
          <a:xfrm>
            <a:off x="509587" y="2992592"/>
            <a:ext cx="11172825" cy="2790825"/>
          </a:xfrm>
          <a:prstGeom prst="rect">
            <a:avLst/>
          </a:prstGeom>
        </p:spPr>
      </p:pic>
    </p:spTree>
    <p:extLst>
      <p:ext uri="{BB962C8B-B14F-4D97-AF65-F5344CB8AC3E}">
        <p14:creationId xmlns:p14="http://schemas.microsoft.com/office/powerpoint/2010/main" val="167336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01D0-C44D-49CC-B0CF-9495938E0C75}"/>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245D1980-306C-C340-3D5B-FFEF2EB3AAA0}"/>
              </a:ext>
            </a:extLst>
          </p:cNvPr>
          <p:cNvSpPr>
            <a:spLocks noGrp="1"/>
          </p:cNvSpPr>
          <p:nvPr>
            <p:ph type="body" idx="1"/>
          </p:nvPr>
        </p:nvSpPr>
        <p:spPr>
          <a:xfrm>
            <a:off x="609599" y="1535111"/>
            <a:ext cx="11299903" cy="4731874"/>
          </a:xfrm>
        </p:spPr>
        <p:txBody>
          <a:bodyPr anchor="t">
            <a:normAutofit/>
          </a:bodyPr>
          <a:lstStyle/>
          <a:p>
            <a:pPr marL="228600" indent="-228600">
              <a:spcBef>
                <a:spcPts val="0"/>
              </a:spcBef>
              <a:buClrTx/>
              <a:buFont typeface="Arial" panose="020B0604020202020204" pitchFamily="34" charset="0"/>
              <a:buChar char="•"/>
            </a:pPr>
            <a:r>
              <a:rPr lang="en-US" b="0" dirty="0">
                <a:solidFill>
                  <a:schemeClr val="tx1"/>
                </a:solidFill>
              </a:rPr>
              <a:t>When development of a new standard is approved, a Project Initiation Notification System (PINS) form is submitted to ANSI, and the proposed project intent and scope is announced in the ANSI Standards Action newsletter. The TPS of the proposed standard is also typically posted for a 30-day public review in the ASHRAE online comment database.</a:t>
            </a:r>
          </a:p>
          <a:p>
            <a:pPr marL="228600" indent="-228600">
              <a:spcBef>
                <a:spcPts val="0"/>
              </a:spcBef>
              <a:buClrTx/>
              <a:buFont typeface="Arial" panose="020B0604020202020204" pitchFamily="34" charset="0"/>
              <a:buChar char="•"/>
            </a:pPr>
            <a:r>
              <a:rPr lang="en-US" b="0" dirty="0">
                <a:solidFill>
                  <a:schemeClr val="tx1"/>
                </a:solidFill>
              </a:rPr>
              <a:t>If comments are received by ASHRAE within thirty days of the PINS announcement asserting that the proposed standard duplicates or conflicts with an existing published or proposed ANS, ANSI mandates a deliberation between ASHRAE and the commenter within 90 </a:t>
            </a:r>
            <a:r>
              <a:rPr lang="en-US" b="0" err="1">
                <a:solidFill>
                  <a:schemeClr val="tx1"/>
                </a:solidFill>
              </a:rPr>
              <a:t>days</a:t>
            </a:r>
            <a:r>
              <a:rPr lang="en-US" b="0">
                <a:solidFill>
                  <a:schemeClr val="tx1"/>
                </a:solidFill>
              </a:rPr>
              <a:t>. The </a:t>
            </a:r>
            <a:r>
              <a:rPr lang="en-US" b="0" dirty="0">
                <a:solidFill>
                  <a:schemeClr val="tx1"/>
                </a:solidFill>
              </a:rPr>
              <a:t>purpose of the deliberation is to provide the relevant stakeholders with an opportunity to discuss whether there is a compelling need for the proposed standards project.</a:t>
            </a:r>
          </a:p>
        </p:txBody>
      </p:sp>
      <p:sp>
        <p:nvSpPr>
          <p:cNvPr id="7" name="Title 6">
            <a:extLst>
              <a:ext uri="{FF2B5EF4-FFF2-40B4-BE49-F238E27FC236}">
                <a16:creationId xmlns:a16="http://schemas.microsoft.com/office/drawing/2014/main" id="{70ED3C42-F5D7-D03D-999E-D699E27BE734}"/>
              </a:ext>
            </a:extLst>
          </p:cNvPr>
          <p:cNvSpPr>
            <a:spLocks noGrp="1"/>
          </p:cNvSpPr>
          <p:nvPr>
            <p:ph type="title"/>
          </p:nvPr>
        </p:nvSpPr>
        <p:spPr>
          <a:xfrm>
            <a:off x="0" y="76200"/>
            <a:ext cx="12192000" cy="1143000"/>
          </a:xfrm>
        </p:spPr>
        <p:txBody>
          <a:bodyPr>
            <a:normAutofit fontScale="90000"/>
          </a:bodyPr>
          <a:lstStyle/>
          <a:p>
            <a:pPr algn="ctr"/>
            <a:r>
              <a:rPr lang="en-US" dirty="0"/>
              <a:t>RESPONDING TO ASSERTIONS OF CONFLICT/DUPLICATION</a:t>
            </a:r>
          </a:p>
        </p:txBody>
      </p:sp>
    </p:spTree>
    <p:extLst>
      <p:ext uri="{BB962C8B-B14F-4D97-AF65-F5344CB8AC3E}">
        <p14:creationId xmlns:p14="http://schemas.microsoft.com/office/powerpoint/2010/main" val="880305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1865-1B46-928C-6F44-FB1369C58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684F2-FC30-3DE3-17F3-E750E7A9B0AB}"/>
              </a:ext>
            </a:extLst>
          </p:cNvPr>
          <p:cNvSpPr>
            <a:spLocks noGrp="1"/>
          </p:cNvSpPr>
          <p:nvPr>
            <p:ph type="title"/>
          </p:nvPr>
        </p:nvSpPr>
        <p:spPr>
          <a:xfrm>
            <a:off x="609600" y="76200"/>
            <a:ext cx="10972800" cy="1143000"/>
          </a:xfrm>
        </p:spPr>
        <p:txBody>
          <a:bodyPr anchor="ctr">
            <a:normAutofit/>
          </a:bodyPr>
          <a:lstStyle/>
          <a:p>
            <a:r>
              <a:rPr lang="en-US" dirty="0"/>
              <a:t>CONFLICT (BETWEEN STANDARDS)</a:t>
            </a:r>
          </a:p>
        </p:txBody>
      </p:sp>
      <p:sp>
        <p:nvSpPr>
          <p:cNvPr id="8" name="Text Placeholder 2">
            <a:extLst>
              <a:ext uri="{FF2B5EF4-FFF2-40B4-BE49-F238E27FC236}">
                <a16:creationId xmlns:a16="http://schemas.microsoft.com/office/drawing/2014/main" id="{D959CAC2-3D66-2470-41DF-FC2687AC5B45}"/>
              </a:ext>
            </a:extLst>
          </p:cNvPr>
          <p:cNvSpPr>
            <a:spLocks noGrp="1"/>
          </p:cNvSpPr>
          <p:nvPr>
            <p:ph type="body" idx="1"/>
          </p:nvPr>
        </p:nvSpPr>
        <p:spPr>
          <a:xfrm>
            <a:off x="609599" y="1535111"/>
            <a:ext cx="11136923" cy="4419640"/>
          </a:xfrm>
        </p:spPr>
        <p:txBody>
          <a:bodyPr anchor="t">
            <a:normAutofit/>
          </a:bodyPr>
          <a:lstStyle/>
          <a:p>
            <a:pPr marL="228600" indent="-228600">
              <a:spcBef>
                <a:spcPts val="0"/>
              </a:spcBef>
              <a:buClrTx/>
              <a:buFont typeface="Arial" panose="020B0604020202020204" pitchFamily="34" charset="0"/>
              <a:buChar char="•"/>
            </a:pPr>
            <a:r>
              <a:rPr lang="en-US" b="0" dirty="0">
                <a:solidFill>
                  <a:schemeClr val="tx1"/>
                </a:solidFill>
              </a:rPr>
              <a:t>Per PASA, a conflict (between standards) “refers to a situation where, viewed from the perspective of an implementer, the terms of one standard are inconsistent with the terms of another standard such that implementation of one standard necessarily would preclude proper implementation of the other standard in accordance with its terms.”</a:t>
            </a:r>
          </a:p>
          <a:p>
            <a:pPr marL="228600" indent="-228600">
              <a:spcBef>
                <a:spcPts val="0"/>
              </a:spcBef>
              <a:buClrTx/>
              <a:buFont typeface="Arial" panose="020B0604020202020204" pitchFamily="34" charset="0"/>
              <a:buChar char="•"/>
            </a:pPr>
            <a:endParaRPr lang="en-US" b="0" dirty="0">
              <a:solidFill>
                <a:schemeClr val="tx1"/>
              </a:solidFill>
            </a:endParaRPr>
          </a:p>
          <a:p>
            <a:pPr marL="228600" indent="-228600">
              <a:spcBef>
                <a:spcPts val="0"/>
              </a:spcBef>
              <a:buClrTx/>
              <a:buFont typeface="Arial" panose="020B0604020202020204" pitchFamily="34" charset="0"/>
              <a:buChar char="•"/>
            </a:pPr>
            <a:r>
              <a:rPr lang="en-US" b="0" dirty="0">
                <a:solidFill>
                  <a:schemeClr val="tx1"/>
                </a:solidFill>
              </a:rPr>
              <a:t>In practice, this means that compliance with the requirements of one standard will necessarily prohibit compliance with the requirements of another standard.</a:t>
            </a:r>
          </a:p>
          <a:p>
            <a:pPr marL="228600" indent="-228600">
              <a:spcBef>
                <a:spcPts val="0"/>
              </a:spcBef>
              <a:buClrTx/>
              <a:buFont typeface="Arial" panose="020B0604020202020204" pitchFamily="34" charset="0"/>
              <a:buChar char="•"/>
            </a:pPr>
            <a:endParaRPr lang="en-US" b="0" dirty="0">
              <a:solidFill>
                <a:schemeClr val="tx1"/>
              </a:solidFill>
            </a:endParaRPr>
          </a:p>
          <a:p>
            <a:pPr marL="228600" indent="-228600">
              <a:spcBef>
                <a:spcPts val="0"/>
              </a:spcBef>
              <a:buClrTx/>
              <a:buFont typeface="Arial" panose="020B0604020202020204" pitchFamily="34" charset="0"/>
              <a:buChar char="•"/>
            </a:pPr>
            <a:r>
              <a:rPr lang="en-US" dirty="0">
                <a:solidFill>
                  <a:schemeClr val="tx1"/>
                </a:solidFill>
              </a:rPr>
              <a:t>Note:</a:t>
            </a:r>
            <a:r>
              <a:rPr lang="en-US" b="0" dirty="0">
                <a:solidFill>
                  <a:schemeClr val="tx1"/>
                </a:solidFill>
              </a:rPr>
              <a:t> It is permissible for one standard to set stricter requirements than a corresponding standard; this does NOT constitute a conflict per PASA.</a:t>
            </a:r>
          </a:p>
          <a:p>
            <a:pPr marL="228600" indent="-228600">
              <a:spcBef>
                <a:spcPts val="0"/>
              </a:spcBef>
              <a:buClrTx/>
              <a:buFont typeface="Arial" panose="020B0604020202020204" pitchFamily="34" charset="0"/>
              <a:buChar char="•"/>
            </a:pPr>
            <a:endParaRPr lang="en-US" b="0" dirty="0">
              <a:solidFill>
                <a:schemeClr val="tx1"/>
              </a:solidFill>
            </a:endParaRPr>
          </a:p>
          <a:p>
            <a:pPr marL="228600" indent="-228600">
              <a:spcBef>
                <a:spcPts val="0"/>
              </a:spcBef>
              <a:buClrTx/>
              <a:buFont typeface="Arial" panose="020B0604020202020204" pitchFamily="34" charset="0"/>
              <a:buChar char="•"/>
            </a:pPr>
            <a:endParaRPr lang="en-US" b="0" dirty="0">
              <a:solidFill>
                <a:schemeClr val="tx1"/>
              </a:solidFill>
            </a:endParaRPr>
          </a:p>
        </p:txBody>
      </p:sp>
    </p:spTree>
    <p:extLst>
      <p:ext uri="{BB962C8B-B14F-4D97-AF65-F5344CB8AC3E}">
        <p14:creationId xmlns:p14="http://schemas.microsoft.com/office/powerpoint/2010/main" val="393236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F77F-9E3B-472C-5044-B18445550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5628B-9C13-1BD4-4C74-489A8283FF91}"/>
              </a:ext>
            </a:extLst>
          </p:cNvPr>
          <p:cNvSpPr>
            <a:spLocks noGrp="1"/>
          </p:cNvSpPr>
          <p:nvPr>
            <p:ph type="title"/>
          </p:nvPr>
        </p:nvSpPr>
        <p:spPr>
          <a:xfrm>
            <a:off x="609600" y="76200"/>
            <a:ext cx="10972800" cy="1143000"/>
          </a:xfrm>
        </p:spPr>
        <p:txBody>
          <a:bodyPr anchor="ctr">
            <a:normAutofit/>
          </a:bodyPr>
          <a:lstStyle/>
          <a:p>
            <a:r>
              <a:rPr lang="en-US" dirty="0"/>
              <a:t>EXAMPLE - SCENARIO 1: CONFLICT</a:t>
            </a:r>
          </a:p>
        </p:txBody>
      </p:sp>
      <p:graphicFrame>
        <p:nvGraphicFramePr>
          <p:cNvPr id="3" name="Table 2">
            <a:extLst>
              <a:ext uri="{FF2B5EF4-FFF2-40B4-BE49-F238E27FC236}">
                <a16:creationId xmlns:a16="http://schemas.microsoft.com/office/drawing/2014/main" id="{988BCC21-99EB-24C1-E940-0B6C3639F824}"/>
              </a:ext>
            </a:extLst>
          </p:cNvPr>
          <p:cNvGraphicFramePr>
            <a:graphicFrameLocks noGrp="1"/>
          </p:cNvGraphicFramePr>
          <p:nvPr>
            <p:extLst>
              <p:ext uri="{D42A27DB-BD31-4B8C-83A1-F6EECF244321}">
                <p14:modId xmlns:p14="http://schemas.microsoft.com/office/powerpoint/2010/main" val="964400052"/>
              </p:ext>
            </p:extLst>
          </p:nvPr>
        </p:nvGraphicFramePr>
        <p:xfrm>
          <a:off x="609600" y="1691583"/>
          <a:ext cx="10972800" cy="3527188"/>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1119583745"/>
                    </a:ext>
                  </a:extLst>
                </a:gridCol>
                <a:gridCol w="5486400">
                  <a:extLst>
                    <a:ext uri="{9D8B030D-6E8A-4147-A177-3AD203B41FA5}">
                      <a16:colId xmlns:a16="http://schemas.microsoft.com/office/drawing/2014/main" val="1521834976"/>
                    </a:ext>
                  </a:extLst>
                </a:gridCol>
              </a:tblGrid>
              <a:tr h="413679">
                <a:tc>
                  <a:txBody>
                    <a:bodyPr/>
                    <a:lstStyle/>
                    <a:p>
                      <a:r>
                        <a:rPr lang="en-US" dirty="0">
                          <a:latin typeface="Arial" panose="020B0604020202020204" pitchFamily="34" charset="0"/>
                          <a:cs typeface="Arial" panose="020B0604020202020204" pitchFamily="34" charset="0"/>
                        </a:rPr>
                        <a:t>Standard A</a:t>
                      </a:r>
                    </a:p>
                  </a:txBody>
                  <a:tcPr/>
                </a:tc>
                <a:tc>
                  <a:txBody>
                    <a:bodyPr/>
                    <a:lstStyle/>
                    <a:p>
                      <a:r>
                        <a:rPr lang="en-US" dirty="0">
                          <a:latin typeface="Arial" panose="020B0604020202020204" pitchFamily="34" charset="0"/>
                          <a:cs typeface="Arial" panose="020B0604020202020204" pitchFamily="34" charset="0"/>
                        </a:rPr>
                        <a:t>Standard B</a:t>
                      </a:r>
                    </a:p>
                  </a:txBody>
                  <a:tcPr/>
                </a:tc>
                <a:extLst>
                  <a:ext uri="{0D108BD9-81ED-4DB2-BD59-A6C34878D82A}">
                    <a16:rowId xmlns:a16="http://schemas.microsoft.com/office/drawing/2014/main" val="505388130"/>
                  </a:ext>
                </a:extLst>
              </a:tr>
              <a:tr h="2199109">
                <a:tc>
                  <a:txBody>
                    <a:bodyPr/>
                    <a:lstStyle/>
                    <a:p>
                      <a:r>
                        <a:rPr lang="en-US" b="1" dirty="0">
                          <a:latin typeface="Arial" panose="020B0604020202020204" pitchFamily="34" charset="0"/>
                          <a:cs typeface="Arial" panose="020B0604020202020204" pitchFamily="34" charset="0"/>
                        </a:rPr>
                        <a:t>5.4   Maximum Flow Rate</a:t>
                      </a:r>
                    </a:p>
                    <a:p>
                      <a:r>
                        <a:rPr lang="en-US" b="0"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maximum</a:t>
                      </a:r>
                      <a:r>
                        <a:rPr lang="en-US" b="0" dirty="0">
                          <a:latin typeface="Arial" panose="020B0604020202020204" pitchFamily="34" charset="0"/>
                          <a:cs typeface="Arial" panose="020B0604020202020204" pitchFamily="34" charset="0"/>
                        </a:rPr>
                        <a:t> flow rate for domestic hot water piping with a diameter of 2 inches shall not be greater than </a:t>
                      </a:r>
                      <a:r>
                        <a:rPr lang="en-US" b="1" u="sng" dirty="0">
                          <a:latin typeface="Arial" panose="020B0604020202020204" pitchFamily="34" charset="0"/>
                          <a:cs typeface="Arial" panose="020B0604020202020204" pitchFamily="34" charset="0"/>
                        </a:rPr>
                        <a:t>50 GPM</a:t>
                      </a:r>
                      <a:r>
                        <a:rPr lang="en-US" b="0" dirty="0">
                          <a:latin typeface="Arial" panose="020B0604020202020204" pitchFamily="34" charset="0"/>
                          <a:cs typeface="Arial" panose="020B0604020202020204" pitchFamily="34" charset="0"/>
                        </a:rPr>
                        <a:t> (gallons per minute).</a:t>
                      </a:r>
                    </a:p>
                  </a:txBody>
                  <a:tcPr/>
                </a:tc>
                <a:tc>
                  <a:txBody>
                    <a:bodyPr/>
                    <a:lstStyle/>
                    <a:p>
                      <a:r>
                        <a:rPr lang="en-US" b="1" dirty="0">
                          <a:latin typeface="Arial" panose="020B0604020202020204" pitchFamily="34" charset="0"/>
                          <a:cs typeface="Arial" panose="020B0604020202020204" pitchFamily="34" charset="0"/>
                        </a:rPr>
                        <a:t>5.4   Minimum Flow Rate</a:t>
                      </a: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minimum</a:t>
                      </a:r>
                      <a:r>
                        <a:rPr lang="en-US" dirty="0">
                          <a:latin typeface="Arial" panose="020B0604020202020204" pitchFamily="34" charset="0"/>
                          <a:cs typeface="Arial" panose="020B0604020202020204" pitchFamily="34" charset="0"/>
                        </a:rPr>
                        <a:t> flow rate for domestic hot water piping with a diameter of 2 inches shall not be less than </a:t>
                      </a:r>
                      <a:r>
                        <a:rPr lang="en-US" b="1" u="sng" dirty="0">
                          <a:latin typeface="Arial" panose="020B0604020202020204" pitchFamily="34" charset="0"/>
                          <a:cs typeface="Arial" panose="020B0604020202020204" pitchFamily="34" charset="0"/>
                        </a:rPr>
                        <a:t>100 GPM</a:t>
                      </a:r>
                      <a:r>
                        <a:rPr lang="en-US" dirty="0">
                          <a:latin typeface="Arial" panose="020B0604020202020204" pitchFamily="34" charset="0"/>
                          <a:cs typeface="Arial" panose="020B0604020202020204" pitchFamily="34" charset="0"/>
                        </a:rPr>
                        <a:t> (gallons per minute).</a:t>
                      </a:r>
                    </a:p>
                  </a:txBody>
                  <a:tcPr/>
                </a:tc>
                <a:extLst>
                  <a:ext uri="{0D108BD9-81ED-4DB2-BD59-A6C34878D82A}">
                    <a16:rowId xmlns:a16="http://schemas.microsoft.com/office/drawing/2014/main" val="4021757002"/>
                  </a:ext>
                </a:extLst>
              </a:tr>
              <a:tr h="539029">
                <a:tc gridSpan="2">
                  <a:txBody>
                    <a:bodyPr/>
                    <a:lstStyle/>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As it is not possible to have a flow rate in the same pipe which is simultaneously less than 50 GPM and greater than 100 GPM, it is not possible to comply with the requirements of both standards at the same time. Therefore, these standard requirements </a:t>
                      </a:r>
                      <a:r>
                        <a:rPr lang="en-US" b="1" u="sng" dirty="0">
                          <a:solidFill>
                            <a:srgbClr val="FF0000"/>
                          </a:solidFill>
                          <a:latin typeface="Arial" panose="020B0604020202020204" pitchFamily="34" charset="0"/>
                          <a:cs typeface="Arial" panose="020B0604020202020204" pitchFamily="34" charset="0"/>
                        </a:rPr>
                        <a:t>ARE IN CONFLICT</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txBody>
                  <a:tcPr/>
                </a:tc>
                <a:tc hMerge="1">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9772539"/>
                  </a:ext>
                </a:extLst>
              </a:tr>
            </a:tbl>
          </a:graphicData>
        </a:graphic>
      </p:graphicFrame>
    </p:spTree>
    <p:extLst>
      <p:ext uri="{BB962C8B-B14F-4D97-AF65-F5344CB8AC3E}">
        <p14:creationId xmlns:p14="http://schemas.microsoft.com/office/powerpoint/2010/main" val="244999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3ACAA-CD1B-C1BA-0AD8-741EFCC66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B1AAE-9B27-2567-75C7-CF5F6B807FD7}"/>
              </a:ext>
            </a:extLst>
          </p:cNvPr>
          <p:cNvSpPr>
            <a:spLocks noGrp="1"/>
          </p:cNvSpPr>
          <p:nvPr>
            <p:ph type="title"/>
          </p:nvPr>
        </p:nvSpPr>
        <p:spPr>
          <a:xfrm>
            <a:off x="609600" y="76200"/>
            <a:ext cx="10972800" cy="1143000"/>
          </a:xfrm>
        </p:spPr>
        <p:txBody>
          <a:bodyPr anchor="ctr">
            <a:normAutofit/>
          </a:bodyPr>
          <a:lstStyle/>
          <a:p>
            <a:r>
              <a:rPr lang="en-US" dirty="0"/>
              <a:t>EXAMPLE - SCENARIO 2: NO CONFLICT</a:t>
            </a:r>
          </a:p>
        </p:txBody>
      </p:sp>
      <p:graphicFrame>
        <p:nvGraphicFramePr>
          <p:cNvPr id="3" name="Table 2">
            <a:extLst>
              <a:ext uri="{FF2B5EF4-FFF2-40B4-BE49-F238E27FC236}">
                <a16:creationId xmlns:a16="http://schemas.microsoft.com/office/drawing/2014/main" id="{D05A3AE4-ECA4-A678-58D7-2FD42EDEE614}"/>
              </a:ext>
            </a:extLst>
          </p:cNvPr>
          <p:cNvGraphicFramePr>
            <a:graphicFrameLocks noGrp="1"/>
          </p:cNvGraphicFramePr>
          <p:nvPr>
            <p:extLst>
              <p:ext uri="{D42A27DB-BD31-4B8C-83A1-F6EECF244321}">
                <p14:modId xmlns:p14="http://schemas.microsoft.com/office/powerpoint/2010/main" val="2128311019"/>
              </p:ext>
            </p:extLst>
          </p:nvPr>
        </p:nvGraphicFramePr>
        <p:xfrm>
          <a:off x="609600" y="1691583"/>
          <a:ext cx="10972800" cy="3801508"/>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1119583745"/>
                    </a:ext>
                  </a:extLst>
                </a:gridCol>
                <a:gridCol w="5486400">
                  <a:extLst>
                    <a:ext uri="{9D8B030D-6E8A-4147-A177-3AD203B41FA5}">
                      <a16:colId xmlns:a16="http://schemas.microsoft.com/office/drawing/2014/main" val="1521834976"/>
                    </a:ext>
                  </a:extLst>
                </a:gridCol>
              </a:tblGrid>
              <a:tr h="413679">
                <a:tc>
                  <a:txBody>
                    <a:bodyPr/>
                    <a:lstStyle/>
                    <a:p>
                      <a:r>
                        <a:rPr lang="en-US" dirty="0">
                          <a:latin typeface="Arial" panose="020B0604020202020204" pitchFamily="34" charset="0"/>
                          <a:cs typeface="Arial" panose="020B0604020202020204" pitchFamily="34" charset="0"/>
                        </a:rPr>
                        <a:t>Standard A</a:t>
                      </a:r>
                    </a:p>
                  </a:txBody>
                  <a:tcPr/>
                </a:tc>
                <a:tc>
                  <a:txBody>
                    <a:bodyPr/>
                    <a:lstStyle/>
                    <a:p>
                      <a:r>
                        <a:rPr lang="en-US" dirty="0">
                          <a:latin typeface="Arial" panose="020B0604020202020204" pitchFamily="34" charset="0"/>
                          <a:cs typeface="Arial" panose="020B0604020202020204" pitchFamily="34" charset="0"/>
                        </a:rPr>
                        <a:t>Standard B</a:t>
                      </a:r>
                    </a:p>
                  </a:txBody>
                  <a:tcPr/>
                </a:tc>
                <a:extLst>
                  <a:ext uri="{0D108BD9-81ED-4DB2-BD59-A6C34878D82A}">
                    <a16:rowId xmlns:a16="http://schemas.microsoft.com/office/drawing/2014/main" val="505388130"/>
                  </a:ext>
                </a:extLst>
              </a:tr>
              <a:tr h="2199109">
                <a:tc>
                  <a:txBody>
                    <a:bodyPr/>
                    <a:lstStyle/>
                    <a:p>
                      <a:r>
                        <a:rPr lang="en-US" b="1" dirty="0">
                          <a:latin typeface="Arial" panose="020B0604020202020204" pitchFamily="34" charset="0"/>
                          <a:cs typeface="Arial" panose="020B0604020202020204" pitchFamily="34" charset="0"/>
                        </a:rPr>
                        <a:t>5.4   Minimum Flow Rate</a:t>
                      </a: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minimum</a:t>
                      </a:r>
                      <a:r>
                        <a:rPr lang="en-US" dirty="0">
                          <a:latin typeface="Arial" panose="020B0604020202020204" pitchFamily="34" charset="0"/>
                          <a:cs typeface="Arial" panose="020B0604020202020204" pitchFamily="34" charset="0"/>
                        </a:rPr>
                        <a:t> flow rate for domestic hot water piping with a diameter of 2 inches shall not be less than </a:t>
                      </a:r>
                      <a:r>
                        <a:rPr lang="en-US" b="1" u="sng" dirty="0">
                          <a:latin typeface="Arial" panose="020B0604020202020204" pitchFamily="34" charset="0"/>
                          <a:cs typeface="Arial" panose="020B0604020202020204" pitchFamily="34" charset="0"/>
                        </a:rPr>
                        <a:t>50 GPM</a:t>
                      </a:r>
                      <a:r>
                        <a:rPr lang="en-US" dirty="0">
                          <a:latin typeface="Arial" panose="020B0604020202020204" pitchFamily="34" charset="0"/>
                          <a:cs typeface="Arial" panose="020B0604020202020204" pitchFamily="34" charset="0"/>
                        </a:rPr>
                        <a:t> (gallons per minute).</a:t>
                      </a:r>
                    </a:p>
                  </a:txBody>
                  <a:tcPr/>
                </a:tc>
                <a:tc>
                  <a:txBody>
                    <a:bodyPr/>
                    <a:lstStyle/>
                    <a:p>
                      <a:r>
                        <a:rPr lang="en-US" b="1" dirty="0">
                          <a:latin typeface="Arial" panose="020B0604020202020204" pitchFamily="34" charset="0"/>
                          <a:cs typeface="Arial" panose="020B0604020202020204" pitchFamily="34" charset="0"/>
                        </a:rPr>
                        <a:t>5.4   Minimum Flow Rate</a:t>
                      </a:r>
                    </a:p>
                    <a:p>
                      <a:r>
                        <a:rPr lang="en-US"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minimum</a:t>
                      </a:r>
                      <a:r>
                        <a:rPr lang="en-US" dirty="0">
                          <a:latin typeface="Arial" panose="020B0604020202020204" pitchFamily="34" charset="0"/>
                          <a:cs typeface="Arial" panose="020B0604020202020204" pitchFamily="34" charset="0"/>
                        </a:rPr>
                        <a:t> flow rate for domestic hot water piping with a diameter of 2 inches shall not be less than </a:t>
                      </a:r>
                      <a:r>
                        <a:rPr lang="en-US" b="1" u="sng" dirty="0">
                          <a:latin typeface="Arial" panose="020B0604020202020204" pitchFamily="34" charset="0"/>
                          <a:cs typeface="Arial" panose="020B0604020202020204" pitchFamily="34" charset="0"/>
                        </a:rPr>
                        <a:t>100 GPM</a:t>
                      </a:r>
                      <a:r>
                        <a:rPr lang="en-US" dirty="0">
                          <a:latin typeface="Arial" panose="020B0604020202020204" pitchFamily="34" charset="0"/>
                          <a:cs typeface="Arial" panose="020B0604020202020204" pitchFamily="34" charset="0"/>
                        </a:rPr>
                        <a:t> (gallons per minute).</a:t>
                      </a:r>
                    </a:p>
                  </a:txBody>
                  <a:tcPr/>
                </a:tc>
                <a:extLst>
                  <a:ext uri="{0D108BD9-81ED-4DB2-BD59-A6C34878D82A}">
                    <a16:rowId xmlns:a16="http://schemas.microsoft.com/office/drawing/2014/main" val="4021757002"/>
                  </a:ext>
                </a:extLst>
              </a:tr>
              <a:tr h="539029">
                <a:tc gridSpan="2">
                  <a:txBody>
                    <a:bodyPr/>
                    <a:lstStyle/>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In this example, one standard sets a higher minimum flow rate than the related standard; the requirements of both standards can be satisfied by using the higher of the two values for the minimum flow rate. While these two requirements are inconsistent between the two standards, it is possible to comply with both requirements simultaneously. Therefore, these standard requirements </a:t>
                      </a:r>
                      <a:r>
                        <a:rPr lang="en-US" b="1" u="sng" dirty="0">
                          <a:solidFill>
                            <a:srgbClr val="FF0000"/>
                          </a:solidFill>
                          <a:latin typeface="Arial" panose="020B0604020202020204" pitchFamily="34" charset="0"/>
                          <a:cs typeface="Arial" panose="020B0604020202020204" pitchFamily="34" charset="0"/>
                        </a:rPr>
                        <a:t>ARE NOT IN CONFLICT</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txBody>
                  <a:tcPr/>
                </a:tc>
                <a:tc hMerge="1">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9772539"/>
                  </a:ext>
                </a:extLst>
              </a:tr>
            </a:tbl>
          </a:graphicData>
        </a:graphic>
      </p:graphicFrame>
    </p:spTree>
    <p:extLst>
      <p:ext uri="{BB962C8B-B14F-4D97-AF65-F5344CB8AC3E}">
        <p14:creationId xmlns:p14="http://schemas.microsoft.com/office/powerpoint/2010/main" val="196594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98AA4-FB33-555C-7CD2-ECEEA4891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74140-B877-13E4-E9DC-7589726B73CD}"/>
              </a:ext>
            </a:extLst>
          </p:cNvPr>
          <p:cNvSpPr>
            <a:spLocks noGrp="1"/>
          </p:cNvSpPr>
          <p:nvPr>
            <p:ph type="title"/>
          </p:nvPr>
        </p:nvSpPr>
        <p:spPr>
          <a:xfrm>
            <a:off x="1" y="76200"/>
            <a:ext cx="12192000" cy="1143000"/>
          </a:xfrm>
        </p:spPr>
        <p:txBody>
          <a:bodyPr anchor="ctr">
            <a:normAutofit/>
          </a:bodyPr>
          <a:lstStyle/>
          <a:p>
            <a:pPr algn="ctr"/>
            <a:r>
              <a:rPr lang="en-US" dirty="0"/>
              <a:t>“GOOD FAITH” EFFORTS TO RESOLVE CONFLICTS</a:t>
            </a:r>
          </a:p>
        </p:txBody>
      </p:sp>
      <p:sp>
        <p:nvSpPr>
          <p:cNvPr id="8" name="Text Placeholder 2">
            <a:extLst>
              <a:ext uri="{FF2B5EF4-FFF2-40B4-BE49-F238E27FC236}">
                <a16:creationId xmlns:a16="http://schemas.microsoft.com/office/drawing/2014/main" id="{32C99A3C-9309-0498-2185-20C885ED7BEA}"/>
              </a:ext>
            </a:extLst>
          </p:cNvPr>
          <p:cNvSpPr>
            <a:spLocks noGrp="1"/>
          </p:cNvSpPr>
          <p:nvPr>
            <p:ph type="body" idx="1"/>
          </p:nvPr>
        </p:nvSpPr>
        <p:spPr>
          <a:xfrm>
            <a:off x="609599" y="1535111"/>
            <a:ext cx="11136923" cy="4676118"/>
          </a:xfrm>
        </p:spPr>
        <p:txBody>
          <a:bodyPr anchor="t">
            <a:normAutofit lnSpcReduction="10000"/>
          </a:bodyPr>
          <a:lstStyle/>
          <a:p>
            <a:pPr marL="228600" indent="-228600">
              <a:spcBef>
                <a:spcPts val="0"/>
              </a:spcBef>
              <a:buClrTx/>
              <a:buFont typeface="Arial" panose="020B0604020202020204" pitchFamily="34" charset="0"/>
              <a:buChar char="•"/>
            </a:pPr>
            <a:r>
              <a:rPr lang="en-US" b="0" dirty="0">
                <a:solidFill>
                  <a:schemeClr val="tx1"/>
                </a:solidFill>
              </a:rPr>
              <a:t>ANSI dictates that a “good faith” effort requires substantial, thorough, and comprehensive efforts to harmonize proposed and existing American National Standards.</a:t>
            </a:r>
          </a:p>
          <a:p>
            <a:pPr marL="228600" indent="-228600">
              <a:spcBef>
                <a:spcPts val="0"/>
              </a:spcBef>
              <a:buClrTx/>
              <a:buFont typeface="Arial" panose="020B0604020202020204" pitchFamily="34" charset="0"/>
              <a:buChar char="•"/>
            </a:pPr>
            <a:r>
              <a:rPr lang="en-US" b="0" dirty="0">
                <a:solidFill>
                  <a:schemeClr val="tx1"/>
                </a:solidFill>
              </a:rPr>
              <a:t>The developer of a proposed standard shall retain evidence of such efforts in order to demonstrate compliance with this requirement.</a:t>
            </a:r>
          </a:p>
          <a:p>
            <a:pPr marL="228600" indent="-228600">
              <a:spcBef>
                <a:spcPts val="0"/>
              </a:spcBef>
              <a:buClrTx/>
              <a:buFont typeface="Arial" panose="020B0604020202020204" pitchFamily="34" charset="0"/>
              <a:buChar char="•"/>
            </a:pPr>
            <a:r>
              <a:rPr lang="en-US" b="0" dirty="0">
                <a:solidFill>
                  <a:schemeClr val="tx1"/>
                </a:solidFill>
              </a:rPr>
              <a:t>ANSI and ASHRAE do not necessarily dictate that these efforts take any particular form and understand that not all efforts will be successful.</a:t>
            </a:r>
          </a:p>
          <a:p>
            <a:pPr marL="228600" indent="-228600">
              <a:spcBef>
                <a:spcPts val="0"/>
              </a:spcBef>
              <a:buClrTx/>
              <a:buFont typeface="Arial" panose="020B0604020202020204" pitchFamily="34" charset="0"/>
              <a:buChar char="•"/>
            </a:pPr>
            <a:r>
              <a:rPr lang="en-US" b="0" dirty="0">
                <a:solidFill>
                  <a:schemeClr val="tx1"/>
                </a:solidFill>
              </a:rPr>
              <a:t>Whatever form efforts take (e.g., ad hoc groups, working groups, meetings with objectors or other standards developers), it is crucial that these efforts be documented in meeting minutes, emails, etc.</a:t>
            </a:r>
          </a:p>
          <a:p>
            <a:pPr marL="228600" indent="-228600">
              <a:spcBef>
                <a:spcPts val="0"/>
              </a:spcBef>
              <a:buClrTx/>
              <a:buFont typeface="Arial" panose="020B0604020202020204" pitchFamily="34" charset="0"/>
              <a:buChar char="•"/>
            </a:pPr>
            <a:r>
              <a:rPr lang="en-US" b="0" dirty="0">
                <a:solidFill>
                  <a:schemeClr val="tx1"/>
                </a:solidFill>
              </a:rPr>
              <a:t>PCs may appoint liaisons to other committees (project committees, </a:t>
            </a:r>
            <a:r>
              <a:rPr lang="en-US" b="0">
                <a:solidFill>
                  <a:schemeClr val="tx1"/>
                </a:solidFill>
              </a:rPr>
              <a:t>technical committees, etc.) </a:t>
            </a:r>
            <a:r>
              <a:rPr lang="en-US" b="0" dirty="0">
                <a:solidFill>
                  <a:schemeClr val="tx1"/>
                </a:solidFill>
              </a:rPr>
              <a:t>who can report on developments of interest and can help initiate efforts to harmonize.</a:t>
            </a:r>
          </a:p>
        </p:txBody>
      </p:sp>
    </p:spTree>
    <p:extLst>
      <p:ext uri="{BB962C8B-B14F-4D97-AF65-F5344CB8AC3E}">
        <p14:creationId xmlns:p14="http://schemas.microsoft.com/office/powerpoint/2010/main" val="416850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97C77-3CCF-DA73-CC33-454ECCC9CD87}"/>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64D51F6-D99E-F156-D14C-A38E17AF8B71}"/>
              </a:ext>
            </a:extLst>
          </p:cNvPr>
          <p:cNvSpPr/>
          <p:nvPr/>
        </p:nvSpPr>
        <p:spPr>
          <a:xfrm>
            <a:off x="609600" y="3262297"/>
            <a:ext cx="10517581" cy="135811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 name="Title 1">
            <a:extLst>
              <a:ext uri="{FF2B5EF4-FFF2-40B4-BE49-F238E27FC236}">
                <a16:creationId xmlns:a16="http://schemas.microsoft.com/office/drawing/2014/main" id="{0DD4CED2-CBB3-029B-BB75-FA5CEB731EFF}"/>
              </a:ext>
            </a:extLst>
          </p:cNvPr>
          <p:cNvSpPr>
            <a:spLocks noGrp="1"/>
          </p:cNvSpPr>
          <p:nvPr>
            <p:ph type="title"/>
          </p:nvPr>
        </p:nvSpPr>
        <p:spPr>
          <a:xfrm>
            <a:off x="609600" y="76200"/>
            <a:ext cx="10972800" cy="1143000"/>
          </a:xfrm>
        </p:spPr>
        <p:txBody>
          <a:bodyPr anchor="ctr">
            <a:normAutofit fontScale="90000"/>
          </a:bodyPr>
          <a:lstStyle/>
          <a:p>
            <a:r>
              <a:rPr lang="en-US" dirty="0"/>
              <a:t>PC EXPECTIONS FOR DUPLICATION/HARMONIZATION</a:t>
            </a:r>
          </a:p>
        </p:txBody>
      </p:sp>
      <p:sp>
        <p:nvSpPr>
          <p:cNvPr id="5" name="Rectangle: Rounded Corners 4">
            <a:extLst>
              <a:ext uri="{FF2B5EF4-FFF2-40B4-BE49-F238E27FC236}">
                <a16:creationId xmlns:a16="http://schemas.microsoft.com/office/drawing/2014/main" id="{AC31749B-C128-737E-7184-ADBBA9A04C89}"/>
              </a:ext>
            </a:extLst>
          </p:cNvPr>
          <p:cNvSpPr/>
          <p:nvPr/>
        </p:nvSpPr>
        <p:spPr>
          <a:xfrm>
            <a:off x="609600" y="1564073"/>
            <a:ext cx="10517581" cy="1358114"/>
          </a:xfrm>
          <a:prstGeom prst="roundRect">
            <a:avLst>
              <a:gd name="adj" fmla="val 10000"/>
            </a:avLst>
          </a:prstGeom>
          <a:solidFill>
            <a:srgbClr val="D3DFEE"/>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7" name="Group 6">
            <a:extLst>
              <a:ext uri="{FF2B5EF4-FFF2-40B4-BE49-F238E27FC236}">
                <a16:creationId xmlns:a16="http://schemas.microsoft.com/office/drawing/2014/main" id="{2D052B3F-CF86-93EE-6434-32F73BA28D29}"/>
              </a:ext>
            </a:extLst>
          </p:cNvPr>
          <p:cNvGrpSpPr/>
          <p:nvPr/>
        </p:nvGrpSpPr>
        <p:grpSpPr>
          <a:xfrm>
            <a:off x="2178223" y="1564653"/>
            <a:ext cx="9014034" cy="1358114"/>
            <a:chOff x="1568622" y="580"/>
            <a:chExt cx="9404177" cy="1358114"/>
          </a:xfrm>
        </p:grpSpPr>
        <p:sp>
          <p:nvSpPr>
            <p:cNvPr id="9" name="Rectangle 8">
              <a:extLst>
                <a:ext uri="{FF2B5EF4-FFF2-40B4-BE49-F238E27FC236}">
                  <a16:creationId xmlns:a16="http://schemas.microsoft.com/office/drawing/2014/main" id="{5DFA36EF-A5C3-9B5D-540E-FFD21AA0E913}"/>
                </a:ext>
              </a:extLst>
            </p:cNvPr>
            <p:cNvSpPr/>
            <p:nvPr/>
          </p:nvSpPr>
          <p:spPr>
            <a:xfrm>
              <a:off x="1568622" y="580"/>
              <a:ext cx="9404177" cy="13581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72F738F5-0F06-C6BB-0FD8-E9039AF91184}"/>
                </a:ext>
              </a:extLst>
            </p:cNvPr>
            <p:cNvSpPr txBox="1"/>
            <p:nvPr/>
          </p:nvSpPr>
          <p:spPr>
            <a:xfrm>
              <a:off x="1568622" y="580"/>
              <a:ext cx="9404177" cy="13581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3734" tIns="143734" rIns="143734" bIns="143734" numCol="1" spcCol="1270" anchor="ctr" anchorCtr="0">
              <a:noAutofit/>
            </a:bodyPr>
            <a:lstStyle/>
            <a:p>
              <a:pPr marL="0" lvl="0" indent="0" algn="l" defTabSz="889000">
                <a:lnSpc>
                  <a:spcPct val="90000"/>
                </a:lnSpc>
                <a:spcBef>
                  <a:spcPct val="0"/>
                </a:spcBef>
                <a:spcAft>
                  <a:spcPct val="35000"/>
                </a:spcAft>
                <a:buNone/>
              </a:pPr>
              <a:r>
                <a:rPr lang="en-US" sz="2000" dirty="0">
                  <a:latin typeface="Arial" panose="020B0604020202020204" pitchFamily="34" charset="0"/>
                  <a:cs typeface="Arial" panose="020B0604020202020204" pitchFamily="34" charset="0"/>
                </a:rPr>
                <a:t>Examine other known standards for conflicts and keep records of these evaluations.</a:t>
              </a:r>
              <a:endParaRPr lang="en-US" sz="2000" kern="1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EAE155B5-0A88-411F-0965-A88DEC9B1104}"/>
              </a:ext>
            </a:extLst>
          </p:cNvPr>
          <p:cNvGrpSpPr/>
          <p:nvPr/>
        </p:nvGrpSpPr>
        <p:grpSpPr>
          <a:xfrm>
            <a:off x="2178223" y="3262297"/>
            <a:ext cx="9014034" cy="1358114"/>
            <a:chOff x="1568622" y="1698224"/>
            <a:chExt cx="9404177" cy="1358114"/>
          </a:xfrm>
        </p:grpSpPr>
        <p:sp>
          <p:nvSpPr>
            <p:cNvPr id="14" name="Rectangle 13">
              <a:extLst>
                <a:ext uri="{FF2B5EF4-FFF2-40B4-BE49-F238E27FC236}">
                  <a16:creationId xmlns:a16="http://schemas.microsoft.com/office/drawing/2014/main" id="{3E2CBD78-8742-4F4B-A9B2-10C44F12A844}"/>
                </a:ext>
              </a:extLst>
            </p:cNvPr>
            <p:cNvSpPr/>
            <p:nvPr/>
          </p:nvSpPr>
          <p:spPr>
            <a:xfrm>
              <a:off x="1568622" y="1698224"/>
              <a:ext cx="9404177" cy="13581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F691AF29-625F-6333-2538-022EB9453528}"/>
                </a:ext>
              </a:extLst>
            </p:cNvPr>
            <p:cNvSpPr txBox="1"/>
            <p:nvPr/>
          </p:nvSpPr>
          <p:spPr>
            <a:xfrm>
              <a:off x="1568622" y="1698224"/>
              <a:ext cx="9404177" cy="13581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3734" tIns="143734" rIns="143734" bIns="143734"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Pursue findings and/or allegations of duplication or lack of harmonization. Notify the PC’s SPLS liaison and ASHRAE staff liaison if allegations related to duplication and harmonization are made.</a:t>
              </a:r>
              <a:endParaRPr lang="en-US" sz="2000" kern="1200" dirty="0">
                <a:latin typeface="Arial" panose="020B0604020202020204" pitchFamily="34" charset="0"/>
                <a:cs typeface="Arial" panose="020B0604020202020204" pitchFamily="34" charset="0"/>
              </a:endParaRPr>
            </a:p>
          </p:txBody>
        </p:sp>
      </p:grpSp>
      <p:sp>
        <p:nvSpPr>
          <p:cNvPr id="16" name="Rectangle: Rounded Corners 15">
            <a:extLst>
              <a:ext uri="{FF2B5EF4-FFF2-40B4-BE49-F238E27FC236}">
                <a16:creationId xmlns:a16="http://schemas.microsoft.com/office/drawing/2014/main" id="{E340E5A0-476C-4B88-029B-299DEAA8BC3F}"/>
              </a:ext>
            </a:extLst>
          </p:cNvPr>
          <p:cNvSpPr/>
          <p:nvPr/>
        </p:nvSpPr>
        <p:spPr>
          <a:xfrm>
            <a:off x="609600" y="4959940"/>
            <a:ext cx="10517581" cy="135811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nvGrpSpPr>
          <p:cNvPr id="18" name="Group 17">
            <a:extLst>
              <a:ext uri="{FF2B5EF4-FFF2-40B4-BE49-F238E27FC236}">
                <a16:creationId xmlns:a16="http://schemas.microsoft.com/office/drawing/2014/main" id="{4A453505-7C26-5981-7179-9AB16665C89F}"/>
              </a:ext>
            </a:extLst>
          </p:cNvPr>
          <p:cNvGrpSpPr/>
          <p:nvPr/>
        </p:nvGrpSpPr>
        <p:grpSpPr>
          <a:xfrm>
            <a:off x="2178223" y="4959940"/>
            <a:ext cx="9014034" cy="1358114"/>
            <a:chOff x="1568622" y="3395867"/>
            <a:chExt cx="9404177" cy="1358114"/>
          </a:xfrm>
        </p:grpSpPr>
        <p:sp>
          <p:nvSpPr>
            <p:cNvPr id="19" name="Rectangle 18">
              <a:extLst>
                <a:ext uri="{FF2B5EF4-FFF2-40B4-BE49-F238E27FC236}">
                  <a16:creationId xmlns:a16="http://schemas.microsoft.com/office/drawing/2014/main" id="{822C3EAC-2FCC-CD53-612A-430C77DBA2C2}"/>
                </a:ext>
              </a:extLst>
            </p:cNvPr>
            <p:cNvSpPr/>
            <p:nvPr/>
          </p:nvSpPr>
          <p:spPr>
            <a:xfrm>
              <a:off x="1568622" y="3395867"/>
              <a:ext cx="9404177" cy="13581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CA692175-2525-95DB-F04B-AE00F91711CA}"/>
                </a:ext>
              </a:extLst>
            </p:cNvPr>
            <p:cNvSpPr txBox="1"/>
            <p:nvPr/>
          </p:nvSpPr>
          <p:spPr>
            <a:xfrm>
              <a:off x="1568622" y="3395867"/>
              <a:ext cx="9404177" cy="13581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3734" tIns="143734" rIns="143734" bIns="143734" numCol="1" spcCol="1270" anchor="ctr"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Exercise and document good faith efforts to resolve allegations and findings (e.g., ad hoc committees, working groups, meetings with objectors, etc.). Where duplication is deemed necessary, formally document the compelling need for the standard.</a:t>
              </a:r>
              <a:endParaRPr lang="en-US" sz="2000" kern="1200" dirty="0">
                <a:latin typeface="Arial" panose="020B0604020202020204" pitchFamily="34" charset="0"/>
                <a:cs typeface="Arial" panose="020B0604020202020204" pitchFamily="34" charset="0"/>
              </a:endParaRPr>
            </a:p>
          </p:txBody>
        </p:sp>
      </p:grpSp>
      <p:pic>
        <p:nvPicPr>
          <p:cNvPr id="22" name="Graphic 21" descr="Document with solid fill">
            <a:extLst>
              <a:ext uri="{FF2B5EF4-FFF2-40B4-BE49-F238E27FC236}">
                <a16:creationId xmlns:a16="http://schemas.microsoft.com/office/drawing/2014/main" id="{4DC49526-9EC4-4F55-0B5C-2D5CD28BC2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1217" y="3445039"/>
            <a:ext cx="914400" cy="914400"/>
          </a:xfrm>
          <a:prstGeom prst="rect">
            <a:avLst/>
          </a:prstGeom>
        </p:spPr>
      </p:pic>
      <p:pic>
        <p:nvPicPr>
          <p:cNvPr id="24" name="Graphic 23" descr="Handshake with solid fill">
            <a:extLst>
              <a:ext uri="{FF2B5EF4-FFF2-40B4-BE49-F238E27FC236}">
                <a16:creationId xmlns:a16="http://schemas.microsoft.com/office/drawing/2014/main" id="{F741E0CB-0932-B4B0-06AB-4D5E5D13F9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217" y="5181797"/>
            <a:ext cx="914400" cy="914400"/>
          </a:xfrm>
          <a:prstGeom prst="rect">
            <a:avLst/>
          </a:prstGeom>
        </p:spPr>
      </p:pic>
      <p:pic>
        <p:nvPicPr>
          <p:cNvPr id="4" name="Graphic 3" descr="Books with solid fill">
            <a:extLst>
              <a:ext uri="{FF2B5EF4-FFF2-40B4-BE49-F238E27FC236}">
                <a16:creationId xmlns:a16="http://schemas.microsoft.com/office/drawing/2014/main" id="{3869C76C-D8CC-FEA3-B5E1-3D85AAF6BB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217" y="1785930"/>
            <a:ext cx="914400" cy="914400"/>
          </a:xfrm>
          <a:prstGeom prst="rect">
            <a:avLst/>
          </a:prstGeom>
        </p:spPr>
      </p:pic>
    </p:spTree>
    <p:extLst>
      <p:ext uri="{BB962C8B-B14F-4D97-AF65-F5344CB8AC3E}">
        <p14:creationId xmlns:p14="http://schemas.microsoft.com/office/powerpoint/2010/main" val="376165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1A51-4627-2204-3BA7-704D489DC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F76B5-2357-348A-79EF-C317380544AF}"/>
              </a:ext>
            </a:extLst>
          </p:cNvPr>
          <p:cNvSpPr>
            <a:spLocks noGrp="1"/>
          </p:cNvSpPr>
          <p:nvPr>
            <p:ph type="title"/>
          </p:nvPr>
        </p:nvSpPr>
        <p:spPr>
          <a:xfrm>
            <a:off x="609600" y="76200"/>
            <a:ext cx="10972800" cy="1143000"/>
          </a:xfrm>
        </p:spPr>
        <p:txBody>
          <a:bodyPr anchor="ctr">
            <a:normAutofit/>
          </a:bodyPr>
          <a:lstStyle/>
          <a:p>
            <a:r>
              <a:rPr lang="en-US" dirty="0"/>
              <a:t>QUESTIONS/ASSISTANCE</a:t>
            </a:r>
          </a:p>
        </p:txBody>
      </p:sp>
      <p:sp>
        <p:nvSpPr>
          <p:cNvPr id="8" name="Text Placeholder 2">
            <a:extLst>
              <a:ext uri="{FF2B5EF4-FFF2-40B4-BE49-F238E27FC236}">
                <a16:creationId xmlns:a16="http://schemas.microsoft.com/office/drawing/2014/main" id="{7F10CD04-36F5-15E3-3AF6-F31C75C99CA1}"/>
              </a:ext>
            </a:extLst>
          </p:cNvPr>
          <p:cNvSpPr>
            <a:spLocks noGrp="1"/>
          </p:cNvSpPr>
          <p:nvPr>
            <p:ph type="body" idx="1"/>
          </p:nvPr>
        </p:nvSpPr>
        <p:spPr>
          <a:xfrm>
            <a:off x="86810" y="1467960"/>
            <a:ext cx="12018380" cy="1492238"/>
          </a:xfrm>
        </p:spPr>
        <p:txBody>
          <a:bodyPr anchor="t">
            <a:normAutofit fontScale="92500" lnSpcReduction="10000"/>
          </a:bodyPr>
          <a:lstStyle/>
          <a:p>
            <a:pPr marL="342900" indent="-342900">
              <a:lnSpc>
                <a:spcPct val="110000"/>
              </a:lnSpc>
              <a:spcBef>
                <a:spcPts val="0"/>
              </a:spcBef>
              <a:buClrTx/>
              <a:buFont typeface="Arial" panose="020B0604020202020204" pitchFamily="34" charset="0"/>
              <a:buChar char="•"/>
            </a:pPr>
            <a:r>
              <a:rPr lang="en-US" b="0" dirty="0">
                <a:solidFill>
                  <a:schemeClr val="tx1"/>
                </a:solidFill>
              </a:rPr>
              <a:t>Every ASHRAE project committee is assigned both an SPLS liaison and an ASHRAE staff liaison, either of whom is an invaluable resource for guiding/assisting the PC’s work.</a:t>
            </a:r>
          </a:p>
          <a:p>
            <a:pPr marL="342900" indent="-342900">
              <a:lnSpc>
                <a:spcPct val="110000"/>
              </a:lnSpc>
              <a:spcBef>
                <a:spcPts val="0"/>
              </a:spcBef>
              <a:buClrTx/>
              <a:buFont typeface="Arial" panose="020B0604020202020204" pitchFamily="34" charset="0"/>
              <a:buChar char="•"/>
            </a:pPr>
            <a:r>
              <a:rPr lang="en-US" b="0" dirty="0">
                <a:solidFill>
                  <a:schemeClr val="tx1"/>
                </a:solidFill>
              </a:rPr>
              <a:t>The names of the committee’s assigned SPLS and staff liaisons can be found at the very end of the committee membership roster.</a:t>
            </a:r>
          </a:p>
        </p:txBody>
      </p:sp>
      <p:grpSp>
        <p:nvGrpSpPr>
          <p:cNvPr id="15" name="Group 14">
            <a:extLst>
              <a:ext uri="{FF2B5EF4-FFF2-40B4-BE49-F238E27FC236}">
                <a16:creationId xmlns:a16="http://schemas.microsoft.com/office/drawing/2014/main" id="{15CFCACE-81F7-311E-35F2-73686598AEDF}"/>
              </a:ext>
            </a:extLst>
          </p:cNvPr>
          <p:cNvGrpSpPr>
            <a:grpSpLocks noChangeAspect="1"/>
          </p:cNvGrpSpPr>
          <p:nvPr/>
        </p:nvGrpSpPr>
        <p:grpSpPr>
          <a:xfrm>
            <a:off x="3514488" y="2951547"/>
            <a:ext cx="4483618" cy="3389021"/>
            <a:chOff x="3578352" y="2257193"/>
            <a:chExt cx="5223845" cy="3948535"/>
          </a:xfrm>
        </p:grpSpPr>
        <p:sp>
          <p:nvSpPr>
            <p:cNvPr id="12" name="Rectangle 11">
              <a:extLst>
                <a:ext uri="{FF2B5EF4-FFF2-40B4-BE49-F238E27FC236}">
                  <a16:creationId xmlns:a16="http://schemas.microsoft.com/office/drawing/2014/main" id="{3AFDF6D4-7A6B-3B55-F596-F1505264995F}"/>
                </a:ext>
              </a:extLst>
            </p:cNvPr>
            <p:cNvSpPr/>
            <p:nvPr/>
          </p:nvSpPr>
          <p:spPr>
            <a:xfrm>
              <a:off x="3578352" y="3121152"/>
              <a:ext cx="2261616" cy="30845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8F95F0-676D-CE4E-8907-F232454CC2A0}"/>
                </a:ext>
              </a:extLst>
            </p:cNvPr>
            <p:cNvSpPr/>
            <p:nvPr/>
          </p:nvSpPr>
          <p:spPr>
            <a:xfrm>
              <a:off x="3578352" y="2257193"/>
              <a:ext cx="1365504" cy="2116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C59BCE-DD4E-07A5-BB7C-EDDE3C5C239D}"/>
                </a:ext>
              </a:extLst>
            </p:cNvPr>
            <p:cNvSpPr/>
            <p:nvPr/>
          </p:nvSpPr>
          <p:spPr>
            <a:xfrm>
              <a:off x="7436693" y="2273044"/>
              <a:ext cx="1365504" cy="2116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69431769-AECD-B8D5-24B0-8895A7E3C4A2}"/>
              </a:ext>
            </a:extLst>
          </p:cNvPr>
          <p:cNvPicPr>
            <a:picLocks noChangeAspect="1"/>
          </p:cNvPicPr>
          <p:nvPr/>
        </p:nvPicPr>
        <p:blipFill>
          <a:blip r:embed="rId3"/>
          <a:srcRect t="4444"/>
          <a:stretch/>
        </p:blipFill>
        <p:spPr>
          <a:xfrm>
            <a:off x="2049379" y="2984526"/>
            <a:ext cx="8093241" cy="3425315"/>
          </a:xfrm>
          <a:prstGeom prst="rect">
            <a:avLst/>
          </a:prstGeom>
        </p:spPr>
      </p:pic>
    </p:spTree>
    <p:extLst>
      <p:ext uri="{BB962C8B-B14F-4D97-AF65-F5344CB8AC3E}">
        <p14:creationId xmlns:p14="http://schemas.microsoft.com/office/powerpoint/2010/main" val="82624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AB1-0507-45F3-7705-7D950BF1F5CF}"/>
              </a:ext>
            </a:extLst>
          </p:cNvPr>
          <p:cNvSpPr>
            <a:spLocks noGrp="1"/>
          </p:cNvSpPr>
          <p:nvPr>
            <p:ph type="title"/>
          </p:nvPr>
        </p:nvSpPr>
        <p:spPr/>
        <p:txBody>
          <a:bodyPr/>
          <a:lstStyle/>
          <a:p>
            <a:r>
              <a:rPr lang="en-US" dirty="0"/>
              <a:t>STANDARDS SECTION STAFF</a:t>
            </a:r>
          </a:p>
        </p:txBody>
      </p:sp>
      <p:sp>
        <p:nvSpPr>
          <p:cNvPr id="3" name="Text Placeholder 2">
            <a:extLst>
              <a:ext uri="{FF2B5EF4-FFF2-40B4-BE49-F238E27FC236}">
                <a16:creationId xmlns:a16="http://schemas.microsoft.com/office/drawing/2014/main" id="{55748F45-9801-4A2F-1F1F-1FBDE170DE5C}"/>
              </a:ext>
            </a:extLst>
          </p:cNvPr>
          <p:cNvSpPr>
            <a:spLocks noGrp="1"/>
          </p:cNvSpPr>
          <p:nvPr>
            <p:ph type="body" idx="1"/>
          </p:nvPr>
        </p:nvSpPr>
        <p:spPr>
          <a:xfrm>
            <a:off x="792956" y="1384690"/>
            <a:ext cx="10606088" cy="486752"/>
          </a:xfrm>
        </p:spPr>
        <p:txBody>
          <a:bodyPr>
            <a:normAutofit/>
          </a:bodyPr>
          <a:lstStyle/>
          <a:p>
            <a:pPr algn="ctr">
              <a:spcBef>
                <a:spcPts val="0"/>
              </a:spcBef>
            </a:pPr>
            <a:r>
              <a:rPr lang="en-US" sz="2000" dirty="0"/>
              <a:t>Direct Phone Line: (678) 539-XXXX (Ext.)</a:t>
            </a:r>
          </a:p>
        </p:txBody>
      </p:sp>
      <p:graphicFrame>
        <p:nvGraphicFramePr>
          <p:cNvPr id="5" name="Table 4">
            <a:extLst>
              <a:ext uri="{FF2B5EF4-FFF2-40B4-BE49-F238E27FC236}">
                <a16:creationId xmlns:a16="http://schemas.microsoft.com/office/drawing/2014/main" id="{B4B43FFE-A091-585E-29B3-078A18C1F440}"/>
              </a:ext>
            </a:extLst>
          </p:cNvPr>
          <p:cNvGraphicFramePr>
            <a:graphicFrameLocks noGrp="1"/>
          </p:cNvGraphicFramePr>
          <p:nvPr>
            <p:extLst>
              <p:ext uri="{D42A27DB-BD31-4B8C-83A1-F6EECF244321}">
                <p14:modId xmlns:p14="http://schemas.microsoft.com/office/powerpoint/2010/main" val="2062755672"/>
              </p:ext>
            </p:extLst>
          </p:nvPr>
        </p:nvGraphicFramePr>
        <p:xfrm>
          <a:off x="254000" y="1867192"/>
          <a:ext cx="11658600" cy="3900607"/>
        </p:xfrm>
        <a:graphic>
          <a:graphicData uri="http://schemas.openxmlformats.org/drawingml/2006/table">
            <a:tbl>
              <a:tblPr firstRow="1" bandRow="1">
                <a:tableStyleId>{5C22544A-7EE6-4342-B048-85BDC9FD1C3A}</a:tableStyleId>
              </a:tblPr>
              <a:tblGrid>
                <a:gridCol w="7086600">
                  <a:extLst>
                    <a:ext uri="{9D8B030D-6E8A-4147-A177-3AD203B41FA5}">
                      <a16:colId xmlns:a16="http://schemas.microsoft.com/office/drawing/2014/main" val="1765288238"/>
                    </a:ext>
                  </a:extLst>
                </a:gridCol>
                <a:gridCol w="3657600">
                  <a:extLst>
                    <a:ext uri="{9D8B030D-6E8A-4147-A177-3AD203B41FA5}">
                      <a16:colId xmlns:a16="http://schemas.microsoft.com/office/drawing/2014/main" val="1059653125"/>
                    </a:ext>
                  </a:extLst>
                </a:gridCol>
                <a:gridCol w="914400">
                  <a:extLst>
                    <a:ext uri="{9D8B030D-6E8A-4147-A177-3AD203B41FA5}">
                      <a16:colId xmlns:a16="http://schemas.microsoft.com/office/drawing/2014/main" val="2565659889"/>
                    </a:ext>
                  </a:extLst>
                </a:gridCol>
              </a:tblGrid>
              <a:tr h="457200">
                <a:tc>
                  <a:txBody>
                    <a:bodyPr/>
                    <a:lstStyle/>
                    <a:p>
                      <a:r>
                        <a:rPr lang="en-US" dirty="0">
                          <a:latin typeface="Arial" panose="020B0604020202020204" pitchFamily="34" charset="0"/>
                          <a:cs typeface="Arial" panose="020B0604020202020204" pitchFamily="34" charset="0"/>
                        </a:rPr>
                        <a:t>Staff Member</a:t>
                      </a:r>
                    </a:p>
                  </a:txBody>
                  <a:tcPr anchor="b"/>
                </a:tc>
                <a:tc>
                  <a:txBody>
                    <a:bodyPr/>
                    <a:lstStyle/>
                    <a:p>
                      <a:r>
                        <a:rPr lang="en-US" dirty="0">
                          <a:latin typeface="Arial" panose="020B0604020202020204" pitchFamily="34" charset="0"/>
                          <a:cs typeface="Arial" panose="020B0604020202020204" pitchFamily="34" charset="0"/>
                        </a:rPr>
                        <a:t>Email Address</a:t>
                      </a:r>
                    </a:p>
                  </a:txBody>
                  <a:tcPr anchor="b"/>
                </a:tc>
                <a:tc>
                  <a:txBody>
                    <a:bodyPr/>
                    <a:lstStyle/>
                    <a:p>
                      <a:r>
                        <a:rPr lang="en-US" dirty="0">
                          <a:latin typeface="Arial" panose="020B0604020202020204" pitchFamily="34" charset="0"/>
                          <a:cs typeface="Arial" panose="020B0604020202020204" pitchFamily="34" charset="0"/>
                        </a:rPr>
                        <a:t>Ext.</a:t>
                      </a:r>
                    </a:p>
                  </a:txBody>
                  <a:tcPr anchor="b"/>
                </a:tc>
                <a:extLst>
                  <a:ext uri="{0D108BD9-81ED-4DB2-BD59-A6C34878D82A}">
                    <a16:rowId xmlns:a16="http://schemas.microsoft.com/office/drawing/2014/main" val="3962452815"/>
                  </a:ext>
                </a:extLst>
              </a:tr>
              <a:tr h="670022">
                <a:tc>
                  <a:txBody>
                    <a:bodyPr/>
                    <a:lstStyle/>
                    <a:p>
                      <a:pPr>
                        <a:lnSpc>
                          <a:spcPct val="104000"/>
                        </a:lnSpc>
                        <a:spcBef>
                          <a:spcPts val="600"/>
                        </a:spcBef>
                      </a:pPr>
                      <a:r>
                        <a:rPr lang="en-US" b="1" u="sng" dirty="0">
                          <a:latin typeface="Arial" panose="020B0604020202020204" pitchFamily="34" charset="0"/>
                          <a:cs typeface="Arial" panose="020B0604020202020204" pitchFamily="34" charset="0"/>
                        </a:rPr>
                        <a:t>Standards Committee, SPLS</a:t>
                      </a:r>
                    </a:p>
                    <a:p>
                      <a:pPr>
                        <a:lnSpc>
                          <a:spcPct val="104000"/>
                        </a:lnSpc>
                        <a:spcBef>
                          <a:spcPts val="600"/>
                        </a:spcBef>
                      </a:pPr>
                      <a:r>
                        <a:rPr lang="en-US" b="0" dirty="0">
                          <a:latin typeface="Arial" panose="020B0604020202020204" pitchFamily="34" charset="0"/>
                          <a:cs typeface="Arial" panose="020B0604020202020204" pitchFamily="34" charset="0"/>
                        </a:rPr>
                        <a:t>Ryan Shanley</a:t>
                      </a:r>
                      <a:r>
                        <a:rPr lang="en-US" dirty="0">
                          <a:latin typeface="Arial" panose="020B0604020202020204" pitchFamily="34" charset="0"/>
                          <a:cs typeface="Arial" panose="020B0604020202020204" pitchFamily="34" charset="0"/>
                        </a:rPr>
                        <a:t>, Senior Manager of Standards</a:t>
                      </a:r>
                    </a:p>
                  </a:txBody>
                  <a:tcPr/>
                </a:tc>
                <a:tc>
                  <a:txBody>
                    <a:bodyPr/>
                    <a:lstStyle/>
                    <a:p>
                      <a:pPr>
                        <a:lnSpc>
                          <a:spcPct val="104000"/>
                        </a:lnSpc>
                        <a:spcBef>
                          <a:spcPts val="600"/>
                        </a:spcBef>
                      </a:pPr>
                      <a:r>
                        <a:rPr lang="en-US" dirty="0">
                          <a:latin typeface="Arial" panose="020B0604020202020204" pitchFamily="34" charset="0"/>
                          <a:cs typeface="Arial" panose="020B0604020202020204" pitchFamily="34" charset="0"/>
                          <a:hlinkClick r:id="rId2"/>
                        </a:rPr>
                        <a:t>rshanley@ashrae.org</a:t>
                      </a:r>
                      <a:endParaRPr lang="en-US"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r>
                        <a:rPr lang="en-US" dirty="0">
                          <a:latin typeface="Arial" panose="020B0604020202020204" pitchFamily="34" charset="0"/>
                          <a:cs typeface="Arial" panose="020B0604020202020204" pitchFamily="34" charset="0"/>
                        </a:rPr>
                        <a:t>1125</a:t>
                      </a:r>
                    </a:p>
                  </a:txBody>
                  <a:tcPr/>
                </a:tc>
                <a:extLst>
                  <a:ext uri="{0D108BD9-81ED-4DB2-BD59-A6C34878D82A}">
                    <a16:rowId xmlns:a16="http://schemas.microsoft.com/office/drawing/2014/main" val="2204731890"/>
                  </a:ext>
                </a:extLst>
              </a:tr>
              <a:tr h="643187">
                <a:tc>
                  <a:txBody>
                    <a:bodyPr/>
                    <a:lstStyle/>
                    <a:p>
                      <a:pPr>
                        <a:lnSpc>
                          <a:spcPct val="104000"/>
                        </a:lnSpc>
                        <a:spcBef>
                          <a:spcPts val="600"/>
                        </a:spcBef>
                      </a:pPr>
                      <a:r>
                        <a:rPr lang="en-US" b="1" u="sng" dirty="0">
                          <a:latin typeface="Arial" panose="020B0604020202020204" pitchFamily="34" charset="0"/>
                          <a:cs typeface="Arial" panose="020B0604020202020204" pitchFamily="34" charset="0"/>
                        </a:rPr>
                        <a:t>Procedures, PPIS, SRS, Appeals</a:t>
                      </a:r>
                    </a:p>
                    <a:p>
                      <a:pPr>
                        <a:lnSpc>
                          <a:spcPct val="104000"/>
                        </a:lnSpc>
                        <a:spcBef>
                          <a:spcPts val="600"/>
                        </a:spcBef>
                      </a:pPr>
                      <a:r>
                        <a:rPr lang="en-US" b="0" u="none" dirty="0">
                          <a:latin typeface="Arial" panose="020B0604020202020204" pitchFamily="34" charset="0"/>
                          <a:cs typeface="Arial" panose="020B0604020202020204" pitchFamily="34" charset="0"/>
                        </a:rPr>
                        <a:t>Tanisha Meyers-Lisle, Asst. Manager of Standards - Administration</a:t>
                      </a:r>
                    </a:p>
                  </a:txBody>
                  <a:tcPr/>
                </a:tc>
                <a:tc>
                  <a:txBody>
                    <a:bodyPr/>
                    <a:lstStyle/>
                    <a:p>
                      <a:pPr>
                        <a:lnSpc>
                          <a:spcPct val="104000"/>
                        </a:lnSpc>
                        <a:spcBef>
                          <a:spcPts val="600"/>
                        </a:spcBef>
                      </a:pPr>
                      <a:r>
                        <a:rPr lang="en-US" dirty="0">
                          <a:latin typeface="Arial" panose="020B0604020202020204" pitchFamily="34" charset="0"/>
                          <a:cs typeface="Arial" panose="020B0604020202020204" pitchFamily="34" charset="0"/>
                          <a:hlinkClick r:id="rId3"/>
                        </a:rPr>
                        <a:t>tmlisle@ashrae.org</a:t>
                      </a:r>
                      <a:endParaRPr lang="en-US"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r>
                        <a:rPr lang="en-US" dirty="0">
                          <a:latin typeface="Arial" panose="020B0604020202020204" pitchFamily="34" charset="0"/>
                          <a:cs typeface="Arial" panose="020B0604020202020204" pitchFamily="34" charset="0"/>
                        </a:rPr>
                        <a:t>1111</a:t>
                      </a:r>
                    </a:p>
                  </a:txBody>
                  <a:tcPr/>
                </a:tc>
                <a:extLst>
                  <a:ext uri="{0D108BD9-81ED-4DB2-BD59-A6C34878D82A}">
                    <a16:rowId xmlns:a16="http://schemas.microsoft.com/office/drawing/2014/main" val="2630867857"/>
                  </a:ext>
                </a:extLst>
              </a:tr>
              <a:tr h="643187">
                <a:tc>
                  <a:txBody>
                    <a:bodyPr/>
                    <a:lstStyle/>
                    <a:p>
                      <a:pPr>
                        <a:lnSpc>
                          <a:spcPct val="104000"/>
                        </a:lnSpc>
                        <a:spcBef>
                          <a:spcPts val="600"/>
                        </a:spcBef>
                      </a:pPr>
                      <a:endParaRPr lang="en-US" b="0" u="none"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endParaRPr lang="en-US"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4308630"/>
                  </a:ext>
                </a:extLst>
              </a:tr>
              <a:tr h="643187">
                <a:tc>
                  <a:txBody>
                    <a:bodyPr/>
                    <a:lstStyle/>
                    <a:p>
                      <a:pPr>
                        <a:lnSpc>
                          <a:spcPct val="104000"/>
                        </a:lnSpc>
                        <a:spcBef>
                          <a:spcPts val="600"/>
                        </a:spcBef>
                      </a:pPr>
                      <a:endParaRPr lang="en-US" b="0" u="none"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endParaRPr lang="en-US"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3549670"/>
                  </a:ext>
                </a:extLst>
              </a:tr>
              <a:tr h="643187">
                <a:tc>
                  <a:txBody>
                    <a:bodyPr/>
                    <a:lstStyle/>
                    <a:p>
                      <a:pPr>
                        <a:lnSpc>
                          <a:spcPct val="104000"/>
                        </a:lnSpc>
                        <a:spcBef>
                          <a:spcPts val="600"/>
                        </a:spcBef>
                      </a:pPr>
                      <a:r>
                        <a:rPr lang="en-US" b="1" u="sng" dirty="0">
                          <a:latin typeface="Arial" panose="020B0604020202020204" pitchFamily="34" charset="0"/>
                          <a:cs typeface="Arial" panose="020B0604020202020204" pitchFamily="34" charset="0"/>
                        </a:rPr>
                        <a:t>General Inquiries/Assistance</a:t>
                      </a:r>
                      <a:endParaRPr lang="en-US" b="0" u="none" dirty="0">
                        <a:latin typeface="Arial" panose="020B0604020202020204" pitchFamily="34" charset="0"/>
                        <a:cs typeface="Arial" panose="020B0604020202020204" pitchFamily="34" charset="0"/>
                      </a:endParaRPr>
                    </a:p>
                    <a:p>
                      <a:pPr>
                        <a:lnSpc>
                          <a:spcPct val="104000"/>
                        </a:lnSpc>
                        <a:spcBef>
                          <a:spcPts val="600"/>
                        </a:spcBef>
                      </a:pPr>
                      <a:r>
                        <a:rPr lang="en-US" b="0" u="none" dirty="0">
                          <a:latin typeface="Arial" panose="020B0604020202020204" pitchFamily="34" charset="0"/>
                          <a:cs typeface="Arial" panose="020B0604020202020204" pitchFamily="34" charset="0"/>
                        </a:rPr>
                        <a:t>Standards Section</a:t>
                      </a:r>
                      <a:endParaRPr lang="en-US" b="1" u="sng"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r>
                        <a:rPr lang="en-US" dirty="0">
                          <a:latin typeface="Arial" panose="020B0604020202020204" pitchFamily="34" charset="0"/>
                          <a:cs typeface="Arial" panose="020B0604020202020204" pitchFamily="34" charset="0"/>
                          <a:hlinkClick r:id="rId4"/>
                        </a:rPr>
                        <a:t>standards.section@ashrae.org</a:t>
                      </a:r>
                      <a:endParaRPr lang="en-US" dirty="0">
                        <a:latin typeface="Arial" panose="020B0604020202020204" pitchFamily="34" charset="0"/>
                        <a:cs typeface="Arial" panose="020B0604020202020204" pitchFamily="34" charset="0"/>
                      </a:endParaRPr>
                    </a:p>
                  </a:txBody>
                  <a:tcPr/>
                </a:tc>
                <a:tc>
                  <a:txBody>
                    <a:bodyPr/>
                    <a:lstStyle/>
                    <a:p>
                      <a:pPr>
                        <a:lnSpc>
                          <a:spcPct val="104000"/>
                        </a:lnSpc>
                        <a:spcBef>
                          <a:spcPts val="600"/>
                        </a:spcBef>
                      </a:pP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51375"/>
                  </a:ext>
                </a:extLst>
              </a:tr>
            </a:tbl>
          </a:graphicData>
        </a:graphic>
      </p:graphicFrame>
    </p:spTree>
    <p:extLst>
      <p:ext uri="{BB962C8B-B14F-4D97-AF65-F5344CB8AC3E}">
        <p14:creationId xmlns:p14="http://schemas.microsoft.com/office/powerpoint/2010/main" val="349710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7FDB-F486-DC1D-B97A-2B0A66A6FF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30F3C7-8302-0AB9-E7AB-ADF3E35D39DE}"/>
              </a:ext>
            </a:extLst>
          </p:cNvPr>
          <p:cNvSpPr>
            <a:spLocks noGrp="1"/>
          </p:cNvSpPr>
          <p:nvPr>
            <p:ph type="title"/>
          </p:nvPr>
        </p:nvSpPr>
        <p:spPr/>
        <p:txBody>
          <a:bodyPr/>
          <a:lstStyle/>
          <a:p>
            <a:r>
              <a:rPr lang="en-US" dirty="0"/>
              <a:t>INTENDED AUDIENCE</a:t>
            </a:r>
          </a:p>
        </p:txBody>
      </p:sp>
      <p:sp>
        <p:nvSpPr>
          <p:cNvPr id="11" name="Text Placeholder 2">
            <a:extLst>
              <a:ext uri="{FF2B5EF4-FFF2-40B4-BE49-F238E27FC236}">
                <a16:creationId xmlns:a16="http://schemas.microsoft.com/office/drawing/2014/main" id="{1AA4A1A0-C9A4-FE66-FC48-BD4EDE11E45D}"/>
              </a:ext>
            </a:extLst>
          </p:cNvPr>
          <p:cNvSpPr>
            <a:spLocks noGrp="1"/>
          </p:cNvSpPr>
          <p:nvPr>
            <p:ph type="body" idx="1"/>
          </p:nvPr>
        </p:nvSpPr>
        <p:spPr>
          <a:xfrm>
            <a:off x="609599" y="1535111"/>
            <a:ext cx="11136923" cy="3683660"/>
          </a:xfrm>
        </p:spPr>
        <p:txBody>
          <a:bodyPr anchor="t">
            <a:normAutofit/>
          </a:bodyPr>
          <a:lstStyle/>
          <a:p>
            <a:pPr>
              <a:spcBef>
                <a:spcPts val="0"/>
              </a:spcBef>
              <a:buClrTx/>
            </a:pPr>
            <a:r>
              <a:rPr lang="en-US" dirty="0">
                <a:solidFill>
                  <a:schemeClr val="tx1"/>
                </a:solidFill>
              </a:rPr>
              <a:t>The intended audience for this training presentation is members and potential members of ASHRAE Standard and Guideline Project Committees. It is not intended to go into detail on topics/tasks that are only of relevance to Project Committee chairs (such as creating online ballots, balancing committee membership, etc.). These topics are covered in depth in other training materials. Please refer to the </a:t>
            </a:r>
            <a:r>
              <a:rPr lang="en-US" dirty="0">
                <a:solidFill>
                  <a:schemeClr val="tx1"/>
                </a:solidFill>
                <a:hlinkClick r:id="rId3"/>
              </a:rPr>
              <a:t>ASHRAE PCs Toolkit</a:t>
            </a:r>
            <a:r>
              <a:rPr lang="en-US" dirty="0">
                <a:solidFill>
                  <a:schemeClr val="tx1"/>
                </a:solidFill>
              </a:rPr>
              <a:t> for additional information.</a:t>
            </a:r>
          </a:p>
        </p:txBody>
      </p:sp>
    </p:spTree>
    <p:extLst>
      <p:ext uri="{BB962C8B-B14F-4D97-AF65-F5344CB8AC3E}">
        <p14:creationId xmlns:p14="http://schemas.microsoft.com/office/powerpoint/2010/main" val="351987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chor="ctr">
            <a:normAutofit/>
          </a:bodyPr>
          <a:lstStyle/>
          <a:p>
            <a:r>
              <a:rPr lang="en-US" dirty="0"/>
              <a:t>PROCEDURAL REFERENCES</a:t>
            </a:r>
          </a:p>
        </p:txBody>
      </p:sp>
      <p:sp>
        <p:nvSpPr>
          <p:cNvPr id="8" name="Text Placeholder 2">
            <a:extLst>
              <a:ext uri="{FF2B5EF4-FFF2-40B4-BE49-F238E27FC236}">
                <a16:creationId xmlns:a16="http://schemas.microsoft.com/office/drawing/2014/main" id="{85B121CD-BB4D-83D5-5F54-2BEB952C1D18}"/>
              </a:ext>
            </a:extLst>
          </p:cNvPr>
          <p:cNvSpPr>
            <a:spLocks noGrp="1"/>
          </p:cNvSpPr>
          <p:nvPr>
            <p:ph type="body" idx="1"/>
          </p:nvPr>
        </p:nvSpPr>
        <p:spPr>
          <a:xfrm>
            <a:off x="609599" y="1535111"/>
            <a:ext cx="11136923" cy="3683660"/>
          </a:xfrm>
        </p:spPr>
        <p:txBody>
          <a:bodyPr anchor="t">
            <a:normAutofit/>
          </a:bodyPr>
          <a:lstStyle/>
          <a:p>
            <a:pPr marL="228600" indent="-228600">
              <a:spcBef>
                <a:spcPts val="0"/>
              </a:spcBef>
              <a:buClrTx/>
              <a:buFont typeface="Arial" panose="020B0604020202020204" pitchFamily="34" charset="0"/>
              <a:buChar char="•"/>
            </a:pPr>
            <a:r>
              <a:rPr lang="en-US" dirty="0">
                <a:solidFill>
                  <a:schemeClr val="tx1"/>
                </a:solidFill>
                <a:hlinkClick r:id="rId3"/>
              </a:rPr>
              <a:t>Procedures for ASHRAE Standards Actions (PASA)</a:t>
            </a:r>
            <a:endParaRPr lang="en-US" dirty="0">
              <a:solidFill>
                <a:schemeClr val="tx1"/>
              </a:solidFill>
            </a:endParaRPr>
          </a:p>
          <a:p>
            <a:pPr marL="228600" indent="-228600">
              <a:spcBef>
                <a:spcPts val="0"/>
              </a:spcBef>
              <a:buClrTx/>
              <a:buFont typeface="Arial" panose="020B0604020202020204" pitchFamily="34" charset="0"/>
              <a:buChar char="•"/>
            </a:pPr>
            <a:r>
              <a:rPr lang="en-US" dirty="0">
                <a:solidFill>
                  <a:schemeClr val="tx1"/>
                </a:solidFill>
                <a:hlinkClick r:id="rId4"/>
              </a:rPr>
              <a:t>PCs Guide to PASA</a:t>
            </a:r>
            <a:endParaRPr lang="en-US" dirty="0">
              <a:solidFill>
                <a:schemeClr val="tx1"/>
              </a:solidFill>
            </a:endParaRPr>
          </a:p>
          <a:p>
            <a:pPr marL="228600" indent="-228600">
              <a:spcBef>
                <a:spcPts val="0"/>
              </a:spcBef>
              <a:buClrTx/>
              <a:buFont typeface="Arial" panose="020B0604020202020204" pitchFamily="34" charset="0"/>
              <a:buChar char="•"/>
            </a:pPr>
            <a:r>
              <a:rPr lang="en-US" dirty="0">
                <a:solidFill>
                  <a:schemeClr val="tx1"/>
                </a:solidFill>
                <a:hlinkClick r:id="rId5"/>
              </a:rPr>
              <a:t>ANSI Essential Requirements</a:t>
            </a:r>
            <a:endParaRPr lang="en-US" dirty="0">
              <a:solidFill>
                <a:schemeClr val="tx1"/>
              </a:solidFill>
            </a:endParaRPr>
          </a:p>
          <a:p>
            <a:pPr marL="342900" indent="-342900">
              <a:spcBef>
                <a:spcPts val="0"/>
              </a:spcBef>
              <a:buFont typeface="Arial" panose="020B0604020202020204" pitchFamily="34" charset="0"/>
              <a:buChar char="•"/>
            </a:pPr>
            <a:endParaRPr lang="en-US" dirty="0"/>
          </a:p>
          <a:p>
            <a:pPr>
              <a:spcBef>
                <a:spcPts val="0"/>
              </a:spcBef>
            </a:pPr>
            <a:r>
              <a:rPr lang="en-US" dirty="0"/>
              <a:t>Refer to the </a:t>
            </a:r>
            <a:r>
              <a:rPr lang="en-US" dirty="0">
                <a:hlinkClick r:id="rId6"/>
              </a:rPr>
              <a:t>PCs Toolkit</a:t>
            </a:r>
            <a:r>
              <a:rPr lang="en-US" dirty="0"/>
              <a:t> webpage for the most current versions.</a:t>
            </a:r>
          </a:p>
        </p:txBody>
      </p:sp>
    </p:spTree>
    <p:extLst>
      <p:ext uri="{BB962C8B-B14F-4D97-AF65-F5344CB8AC3E}">
        <p14:creationId xmlns:p14="http://schemas.microsoft.com/office/powerpoint/2010/main" val="344924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0C27-6AAD-A8B7-817A-D29A903FB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55C6E-DFD8-1206-888F-26EAE092B8B0}"/>
              </a:ext>
            </a:extLst>
          </p:cNvPr>
          <p:cNvSpPr>
            <a:spLocks noGrp="1"/>
          </p:cNvSpPr>
          <p:nvPr>
            <p:ph type="title"/>
          </p:nvPr>
        </p:nvSpPr>
        <p:spPr>
          <a:xfrm>
            <a:off x="609600" y="76200"/>
            <a:ext cx="10972800" cy="1143000"/>
          </a:xfrm>
        </p:spPr>
        <p:txBody>
          <a:bodyPr anchor="ctr">
            <a:normAutofit/>
          </a:bodyPr>
          <a:lstStyle/>
          <a:p>
            <a:r>
              <a:rPr lang="en-US" dirty="0"/>
              <a:t>TERMS/ACRONYMS/DEFINITIONS</a:t>
            </a:r>
          </a:p>
        </p:txBody>
      </p:sp>
      <p:graphicFrame>
        <p:nvGraphicFramePr>
          <p:cNvPr id="3" name="Table 2">
            <a:extLst>
              <a:ext uri="{FF2B5EF4-FFF2-40B4-BE49-F238E27FC236}">
                <a16:creationId xmlns:a16="http://schemas.microsoft.com/office/drawing/2014/main" id="{955991EF-3487-230D-A4FE-639B418E2830}"/>
              </a:ext>
            </a:extLst>
          </p:cNvPr>
          <p:cNvGraphicFramePr>
            <a:graphicFrameLocks noGrp="1"/>
          </p:cNvGraphicFramePr>
          <p:nvPr>
            <p:extLst>
              <p:ext uri="{D42A27DB-BD31-4B8C-83A1-F6EECF244321}">
                <p14:modId xmlns:p14="http://schemas.microsoft.com/office/powerpoint/2010/main" val="2193504359"/>
              </p:ext>
            </p:extLst>
          </p:nvPr>
        </p:nvGraphicFramePr>
        <p:xfrm>
          <a:off x="609600" y="1490860"/>
          <a:ext cx="10972800" cy="4284639"/>
        </p:xfrm>
        <a:graphic>
          <a:graphicData uri="http://schemas.openxmlformats.org/drawingml/2006/table">
            <a:tbl>
              <a:tblPr firstRow="1" bandRow="1">
                <a:tableStyleId>{21E4AEA4-8DFA-4A89-87EB-49C32662AFE0}</a:tableStyleId>
              </a:tblPr>
              <a:tblGrid>
                <a:gridCol w="3339548">
                  <a:extLst>
                    <a:ext uri="{9D8B030D-6E8A-4147-A177-3AD203B41FA5}">
                      <a16:colId xmlns:a16="http://schemas.microsoft.com/office/drawing/2014/main" val="1119583745"/>
                    </a:ext>
                  </a:extLst>
                </a:gridCol>
                <a:gridCol w="7633252">
                  <a:extLst>
                    <a:ext uri="{9D8B030D-6E8A-4147-A177-3AD203B41FA5}">
                      <a16:colId xmlns:a16="http://schemas.microsoft.com/office/drawing/2014/main" val="1521834976"/>
                    </a:ext>
                  </a:extLst>
                </a:gridCol>
              </a:tblGrid>
              <a:tr h="413679">
                <a:tc>
                  <a:txBody>
                    <a:bodyPr/>
                    <a:lstStyle/>
                    <a:p>
                      <a:r>
                        <a:rPr lang="en-US" dirty="0">
                          <a:latin typeface="Arial" panose="020B0604020202020204" pitchFamily="34" charset="0"/>
                          <a:cs typeface="Arial" panose="020B0604020202020204" pitchFamily="34" charset="0"/>
                        </a:rPr>
                        <a:t>TERM</a:t>
                      </a:r>
                    </a:p>
                  </a:txBody>
                  <a:tcPr/>
                </a:tc>
                <a:tc>
                  <a:txBody>
                    <a:bodyPr/>
                    <a:lstStyle/>
                    <a:p>
                      <a:r>
                        <a:rPr lang="en-US" dirty="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505388130"/>
                  </a:ext>
                </a:extLst>
              </a:tr>
              <a:tr h="0">
                <a:tc>
                  <a:txBody>
                    <a:bodyPr/>
                    <a:lstStyle/>
                    <a:p>
                      <a:r>
                        <a:rPr lang="en-US" sz="1600" b="1" i="1" dirty="0">
                          <a:latin typeface="Arial" panose="020B0604020202020204" pitchFamily="34" charset="0"/>
                          <a:cs typeface="Arial" panose="020B0604020202020204" pitchFamily="34" charset="0"/>
                        </a:rPr>
                        <a:t>conflict (between standards)</a:t>
                      </a:r>
                    </a:p>
                  </a:txBody>
                  <a:tcPr/>
                </a:tc>
                <a:tc>
                  <a:txBody>
                    <a:bodyPr/>
                    <a:lstStyle/>
                    <a:p>
                      <a:r>
                        <a:rPr lang="en-US" sz="1600" dirty="0">
                          <a:latin typeface="Arial" panose="020B0604020202020204" pitchFamily="34" charset="0"/>
                          <a:cs typeface="Arial" panose="020B0604020202020204" pitchFamily="34" charset="0"/>
                        </a:rPr>
                        <a:t>A situation where, viewed from the perspective of an implementer, the terms of one standard are inconsistent with the terms of another standard such that implementation of one standard necessarily would preclude proper implementation of the other standard in accordance with its terms.</a:t>
                      </a:r>
                    </a:p>
                  </a:txBody>
                  <a:tcPr/>
                </a:tc>
                <a:extLst>
                  <a:ext uri="{0D108BD9-81ED-4DB2-BD59-A6C34878D82A}">
                    <a16:rowId xmlns:a16="http://schemas.microsoft.com/office/drawing/2014/main" val="4021757002"/>
                  </a:ext>
                </a:extLst>
              </a:tr>
              <a:tr h="0">
                <a:tc>
                  <a:txBody>
                    <a:bodyPr/>
                    <a:lstStyle/>
                    <a:p>
                      <a:r>
                        <a:rPr lang="en-US" sz="1600" b="1" i="1" dirty="0">
                          <a:latin typeface="Arial" panose="020B0604020202020204" pitchFamily="34" charset="0"/>
                          <a:cs typeface="Arial" panose="020B0604020202020204" pitchFamily="34" charset="0"/>
                        </a:rPr>
                        <a:t>Project Initiation Notification System (PINS)</a:t>
                      </a:r>
                    </a:p>
                  </a:txBody>
                  <a:tcPr/>
                </a:tc>
                <a:tc>
                  <a:txBody>
                    <a:bodyPr/>
                    <a:lstStyle/>
                    <a:p>
                      <a:r>
                        <a:rPr lang="en-US" sz="1600" dirty="0">
                          <a:latin typeface="Arial" panose="020B0604020202020204" pitchFamily="34" charset="0"/>
                          <a:cs typeface="Arial" panose="020B0604020202020204" pitchFamily="34" charset="0"/>
                        </a:rPr>
                        <a:t>A form used to request an announcement in ANSI Standards Action of a project initiation notification and is intended to complement other such announcements made by ANSI-Accredited Standards Developers (ASD) to advise the public and materially affected interests of standards development activity and the opportunity for participation.</a:t>
                      </a:r>
                    </a:p>
                  </a:txBody>
                  <a:tcPr/>
                </a:tc>
                <a:extLst>
                  <a:ext uri="{0D108BD9-81ED-4DB2-BD59-A6C34878D82A}">
                    <a16:rowId xmlns:a16="http://schemas.microsoft.com/office/drawing/2014/main" val="4153846370"/>
                  </a:ext>
                </a:extLst>
              </a:tr>
              <a:tr h="0">
                <a:tc>
                  <a:txBody>
                    <a:bodyPr/>
                    <a:lstStyle/>
                    <a:p>
                      <a:r>
                        <a:rPr lang="en-US" sz="1600" b="1" i="1" dirty="0">
                          <a:latin typeface="Arial" panose="020B0604020202020204" pitchFamily="34" charset="0"/>
                          <a:cs typeface="Arial" panose="020B0604020202020204" pitchFamily="34" charset="0"/>
                        </a:rPr>
                        <a:t>purpose (standard or guideline)</a:t>
                      </a:r>
                    </a:p>
                  </a:txBody>
                  <a:tcPr/>
                </a:tc>
                <a:tc>
                  <a:txBody>
                    <a:bodyPr/>
                    <a:lstStyle/>
                    <a:p>
                      <a:r>
                        <a:rPr lang="en-US" sz="1600" dirty="0">
                          <a:latin typeface="Arial" panose="020B0604020202020204" pitchFamily="34" charset="0"/>
                          <a:cs typeface="Arial" panose="020B0604020202020204" pitchFamily="34" charset="0"/>
                        </a:rPr>
                        <a:t>A statement which describes in general terms what the standard or guideline accomplishes.</a:t>
                      </a:r>
                    </a:p>
                  </a:txBody>
                  <a:tcPr/>
                </a:tc>
                <a:extLst>
                  <a:ext uri="{0D108BD9-81ED-4DB2-BD59-A6C34878D82A}">
                    <a16:rowId xmlns:a16="http://schemas.microsoft.com/office/drawing/2014/main" val="3443588811"/>
                  </a:ext>
                </a:extLst>
              </a:tr>
              <a:tr h="0">
                <a:tc>
                  <a:txBody>
                    <a:bodyPr/>
                    <a:lstStyle/>
                    <a:p>
                      <a:r>
                        <a:rPr lang="en-US" sz="1600" b="1" i="1" dirty="0">
                          <a:latin typeface="Arial" panose="020B0604020202020204" pitchFamily="34" charset="0"/>
                          <a:cs typeface="Arial" panose="020B0604020202020204" pitchFamily="34" charset="0"/>
                        </a:rPr>
                        <a:t>scope (standard or guideline)</a:t>
                      </a:r>
                    </a:p>
                  </a:txBody>
                  <a:tcPr/>
                </a:tc>
                <a:tc>
                  <a:txBody>
                    <a:bodyPr/>
                    <a:lstStyle/>
                    <a:p>
                      <a:r>
                        <a:rPr lang="en-US" sz="1600" dirty="0">
                          <a:latin typeface="Arial" panose="020B0604020202020204" pitchFamily="34" charset="0"/>
                          <a:cs typeface="Arial" panose="020B0604020202020204" pitchFamily="34" charset="0"/>
                        </a:rPr>
                        <a:t>A statement which describes what is included in or covered by the standard or guideline.</a:t>
                      </a:r>
                    </a:p>
                  </a:txBody>
                  <a:tcPr/>
                </a:tc>
                <a:extLst>
                  <a:ext uri="{0D108BD9-81ED-4DB2-BD59-A6C34878D82A}">
                    <a16:rowId xmlns:a16="http://schemas.microsoft.com/office/drawing/2014/main" val="2233414487"/>
                  </a:ext>
                </a:extLst>
              </a:tr>
              <a:tr h="0">
                <a:tc>
                  <a:txBody>
                    <a:bodyPr/>
                    <a:lstStyle/>
                    <a:p>
                      <a:r>
                        <a:rPr lang="en-US" sz="1600" b="1" i="1" dirty="0">
                          <a:latin typeface="Arial" panose="020B0604020202020204" pitchFamily="34" charset="0"/>
                          <a:cs typeface="Arial" panose="020B0604020202020204" pitchFamily="34" charset="0"/>
                        </a:rPr>
                        <a:t>TPS</a:t>
                      </a:r>
                    </a:p>
                  </a:txBody>
                  <a:tcPr/>
                </a:tc>
                <a:tc>
                  <a:txBody>
                    <a:bodyPr/>
                    <a:lstStyle/>
                    <a:p>
                      <a:r>
                        <a:rPr lang="en-US" sz="1600" dirty="0">
                          <a:latin typeface="Arial" panose="020B0604020202020204" pitchFamily="34" charset="0"/>
                          <a:cs typeface="Arial" panose="020B0604020202020204" pitchFamily="34" charset="0"/>
                        </a:rPr>
                        <a:t>Title, Purpose, and Scope</a:t>
                      </a:r>
                    </a:p>
                  </a:txBody>
                  <a:tcPr/>
                </a:tc>
                <a:extLst>
                  <a:ext uri="{0D108BD9-81ED-4DB2-BD59-A6C34878D82A}">
                    <a16:rowId xmlns:a16="http://schemas.microsoft.com/office/drawing/2014/main" val="447503229"/>
                  </a:ext>
                </a:extLst>
              </a:tr>
            </a:tbl>
          </a:graphicData>
        </a:graphic>
      </p:graphicFrame>
    </p:spTree>
    <p:extLst>
      <p:ext uri="{BB962C8B-B14F-4D97-AF65-F5344CB8AC3E}">
        <p14:creationId xmlns:p14="http://schemas.microsoft.com/office/powerpoint/2010/main" val="115113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30942-5AA3-9BE9-0A0A-414F12BA0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04044-24FF-EFCD-15CA-727158916A12}"/>
              </a:ext>
            </a:extLst>
          </p:cNvPr>
          <p:cNvSpPr>
            <a:spLocks noGrp="1"/>
          </p:cNvSpPr>
          <p:nvPr>
            <p:ph type="title"/>
          </p:nvPr>
        </p:nvSpPr>
        <p:spPr>
          <a:xfrm>
            <a:off x="0" y="76200"/>
            <a:ext cx="12192000" cy="1143000"/>
          </a:xfrm>
        </p:spPr>
        <p:txBody>
          <a:bodyPr anchor="ctr">
            <a:normAutofit fontScale="90000"/>
          </a:bodyPr>
          <a:lstStyle/>
          <a:p>
            <a:pPr algn="ctr"/>
            <a:r>
              <a:rPr lang="en-US" dirty="0"/>
              <a:t>COORDINATION AND HARMONIZATION (OF STANDARDS)</a:t>
            </a:r>
          </a:p>
        </p:txBody>
      </p:sp>
      <p:sp>
        <p:nvSpPr>
          <p:cNvPr id="8" name="Text Placeholder 2">
            <a:extLst>
              <a:ext uri="{FF2B5EF4-FFF2-40B4-BE49-F238E27FC236}">
                <a16:creationId xmlns:a16="http://schemas.microsoft.com/office/drawing/2014/main" id="{4F354DC5-EF33-9202-1FCA-4005520BDDE3}"/>
              </a:ext>
            </a:extLst>
          </p:cNvPr>
          <p:cNvSpPr>
            <a:spLocks noGrp="1"/>
          </p:cNvSpPr>
          <p:nvPr>
            <p:ph type="body" idx="1"/>
          </p:nvPr>
        </p:nvSpPr>
        <p:spPr>
          <a:xfrm>
            <a:off x="609599" y="1535111"/>
            <a:ext cx="11299903" cy="4731874"/>
          </a:xfrm>
        </p:spPr>
        <p:txBody>
          <a:bodyPr anchor="t">
            <a:normAutofit/>
          </a:bodyPr>
          <a:lstStyle/>
          <a:p>
            <a:pPr marL="228600" indent="-228600">
              <a:spcBef>
                <a:spcPts val="0"/>
              </a:spcBef>
              <a:buClrTx/>
              <a:buFont typeface="Arial" panose="020B0604020202020204" pitchFamily="34" charset="0"/>
              <a:buChar char="•"/>
            </a:pPr>
            <a:r>
              <a:rPr lang="en-US" b="0" dirty="0">
                <a:solidFill>
                  <a:schemeClr val="tx1"/>
                </a:solidFill>
              </a:rPr>
              <a:t>ANSI and ASHRAE procedures require that “good faith efforts” be made to resolve potential conflicts and to coordinate standards activities between and among existing and proposed American National Standards (ANS).</a:t>
            </a:r>
          </a:p>
          <a:p>
            <a:pPr marL="228600" indent="-228600">
              <a:spcBef>
                <a:spcPts val="0"/>
              </a:spcBef>
              <a:buClrTx/>
              <a:buFont typeface="Arial" panose="020B0604020202020204" pitchFamily="34" charset="0"/>
              <a:buChar char="•"/>
            </a:pPr>
            <a:r>
              <a:rPr lang="en-US" b="0" dirty="0">
                <a:solidFill>
                  <a:schemeClr val="tx1"/>
                </a:solidFill>
              </a:rPr>
              <a:t>ASHRAE Standards Committee will not approve a standard, guideline, or addendum for publication if the PASA requirements for “conflict” (Section 7.6.1d) and “duplication” (Section 7.6.1e) are not met.</a:t>
            </a:r>
          </a:p>
          <a:p>
            <a:pPr marL="228600" indent="-228600">
              <a:spcBef>
                <a:spcPts val="0"/>
              </a:spcBef>
              <a:buClrTx/>
              <a:buFont typeface="Arial" panose="020B0604020202020204" pitchFamily="34" charset="0"/>
              <a:buChar char="•"/>
            </a:pPr>
            <a:endParaRPr lang="en-US" b="0" dirty="0">
              <a:solidFill>
                <a:schemeClr val="tx1"/>
              </a:solidFill>
            </a:endParaRPr>
          </a:p>
          <a:p>
            <a:pPr marL="228600" indent="-228600">
              <a:spcBef>
                <a:spcPts val="0"/>
              </a:spcBef>
              <a:buClrTx/>
              <a:buFont typeface="Arial" panose="020B0604020202020204" pitchFamily="34" charset="0"/>
              <a:buChar char="•"/>
            </a:pPr>
            <a:r>
              <a:rPr lang="en-US" dirty="0">
                <a:solidFill>
                  <a:schemeClr val="tx1"/>
                </a:solidFill>
              </a:rPr>
              <a:t>PASA Section 7.6.1d:</a:t>
            </a:r>
            <a:r>
              <a:rPr lang="en-US" b="0" dirty="0">
                <a:solidFill>
                  <a:schemeClr val="tx1"/>
                </a:solidFill>
              </a:rPr>
              <a:t> “Any identified conflict with another ASHRAE or American National Standard was addressed in accordance with the ANSI ER”</a:t>
            </a:r>
          </a:p>
          <a:p>
            <a:pPr marL="228600" indent="-228600">
              <a:spcBef>
                <a:spcPts val="0"/>
              </a:spcBef>
              <a:buClrTx/>
              <a:buFont typeface="Arial" panose="020B0604020202020204" pitchFamily="34" charset="0"/>
              <a:buChar char="•"/>
            </a:pPr>
            <a:r>
              <a:rPr lang="en-US" dirty="0">
                <a:solidFill>
                  <a:schemeClr val="tx1"/>
                </a:solidFill>
              </a:rPr>
              <a:t>PASA Section 7.6.1e:</a:t>
            </a:r>
            <a:r>
              <a:rPr lang="en-US" b="0" dirty="0">
                <a:solidFill>
                  <a:schemeClr val="tx1"/>
                </a:solidFill>
              </a:rPr>
              <a:t> “Other known national standards were examined with regard to harmonization and duplication of content, and if duplication exists, there is a compelling need for the standard”</a:t>
            </a:r>
          </a:p>
          <a:p>
            <a:pPr marL="228600" indent="-228600">
              <a:spcBef>
                <a:spcPts val="0"/>
              </a:spcBef>
              <a:buClrTx/>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7849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4A54-A357-D4D0-D2EC-C96CD464B1F8}"/>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0AC65E42-09C2-DEFC-FEBD-4E0211BD1036}"/>
              </a:ext>
            </a:extLst>
          </p:cNvPr>
          <p:cNvSpPr>
            <a:spLocks noGrp="1"/>
          </p:cNvSpPr>
          <p:nvPr>
            <p:ph type="body" idx="1"/>
          </p:nvPr>
        </p:nvSpPr>
        <p:spPr>
          <a:xfrm>
            <a:off x="609599" y="1535111"/>
            <a:ext cx="11299903" cy="4731874"/>
          </a:xfrm>
        </p:spPr>
        <p:txBody>
          <a:bodyPr anchor="t">
            <a:normAutofit/>
          </a:bodyPr>
          <a:lstStyle/>
          <a:p>
            <a:pPr marL="228600" indent="-228600">
              <a:spcBef>
                <a:spcPts val="0"/>
              </a:spcBef>
              <a:buClrTx/>
              <a:buFont typeface="Arial" panose="020B0604020202020204" pitchFamily="34" charset="0"/>
              <a:buChar char="•"/>
            </a:pPr>
            <a:r>
              <a:rPr lang="en-US" b="0" dirty="0">
                <a:solidFill>
                  <a:schemeClr val="tx1"/>
                </a:solidFill>
              </a:rPr>
              <a:t>The ASHRAE website hosts a listing of the </a:t>
            </a:r>
            <a:r>
              <a:rPr lang="en-US" b="0" dirty="0">
                <a:solidFill>
                  <a:schemeClr val="tx1"/>
                </a:solidFill>
                <a:hlinkClick r:id="rId3"/>
              </a:rPr>
              <a:t>Title, Purpose, and Scope (TPS)</a:t>
            </a:r>
            <a:r>
              <a:rPr lang="en-US" b="0" dirty="0">
                <a:solidFill>
                  <a:schemeClr val="tx1"/>
                </a:solidFill>
              </a:rPr>
              <a:t> for every published and proposed ASHRAE standard and guideline </a:t>
            </a:r>
          </a:p>
          <a:p>
            <a:pPr marL="228600" indent="-228600">
              <a:spcBef>
                <a:spcPts val="0"/>
              </a:spcBef>
              <a:buClrTx/>
              <a:buFont typeface="Arial" panose="020B0604020202020204" pitchFamily="34" charset="0"/>
              <a:buChar char="•"/>
            </a:pPr>
            <a:r>
              <a:rPr lang="en-US" b="0" dirty="0">
                <a:solidFill>
                  <a:schemeClr val="tx1"/>
                </a:solidFill>
              </a:rPr>
              <a:t>ANSI maintains lists of approved and proposed American National Standards (ANSs), which can be downloaded from </a:t>
            </a:r>
            <a:r>
              <a:rPr lang="en-US" b="0" dirty="0">
                <a:solidFill>
                  <a:schemeClr val="tx1"/>
                </a:solidFill>
                <a:hlinkClick r:id="rId4"/>
              </a:rPr>
              <a:t>https://www.ansi.org/american-national-standards/info-for-standards-developers/ans-complete-lists</a:t>
            </a:r>
            <a:r>
              <a:rPr lang="en-US" b="0" dirty="0">
                <a:solidFill>
                  <a:schemeClr val="tx1"/>
                </a:solidFill>
              </a:rPr>
              <a:t>.</a:t>
            </a:r>
          </a:p>
          <a:p>
            <a:pPr marL="228600" indent="-228600">
              <a:spcBef>
                <a:spcPts val="0"/>
              </a:spcBef>
              <a:buClrTx/>
              <a:buFont typeface="Arial" panose="020B0604020202020204" pitchFamily="34" charset="0"/>
              <a:buChar char="•"/>
            </a:pPr>
            <a:r>
              <a:rPr lang="en-US" b="0" dirty="0">
                <a:solidFill>
                  <a:schemeClr val="tx1"/>
                </a:solidFill>
              </a:rPr>
              <a:t>Proposals for new ASHRAE and ANSI standards are announced in each organizations’ weekly newsletters.</a:t>
            </a:r>
          </a:p>
          <a:p>
            <a:pPr marL="800100" lvl="1" indent="-342900">
              <a:spcBef>
                <a:spcPts val="0"/>
              </a:spcBef>
              <a:buClrTx/>
              <a:buFont typeface="Courier New" panose="02070309020205020404" pitchFamily="49" charset="0"/>
              <a:buChar char="o"/>
            </a:pPr>
            <a:r>
              <a:rPr lang="en-US" sz="2400" b="0" dirty="0">
                <a:solidFill>
                  <a:schemeClr val="tx1"/>
                </a:solidFill>
                <a:latin typeface="Arial" panose="020B0604020202020204" pitchFamily="34" charset="0"/>
                <a:cs typeface="Arial" panose="020B0604020202020204" pitchFamily="34" charset="0"/>
                <a:hlinkClick r:id="rId5"/>
              </a:rPr>
              <a:t>ASHRAE Standards Actions</a:t>
            </a:r>
            <a:endParaRPr lang="en-US" sz="2400" b="0" dirty="0">
              <a:solidFill>
                <a:schemeClr val="tx1"/>
              </a:solidFill>
              <a:latin typeface="Arial" panose="020B0604020202020204" pitchFamily="34" charset="0"/>
              <a:cs typeface="Arial" panose="020B0604020202020204" pitchFamily="34" charset="0"/>
            </a:endParaRPr>
          </a:p>
          <a:p>
            <a:pPr marL="800100" lvl="1" indent="-342900">
              <a:spcBef>
                <a:spcPts val="0"/>
              </a:spcBef>
              <a:buClrTx/>
              <a:buFont typeface="Courier New" panose="02070309020205020404" pitchFamily="49" charset="0"/>
              <a:buChar char="o"/>
            </a:pPr>
            <a:r>
              <a:rPr lang="en-US" sz="2400" b="0" dirty="0">
                <a:solidFill>
                  <a:schemeClr val="tx1"/>
                </a:solidFill>
                <a:latin typeface="Arial" panose="020B0604020202020204" pitchFamily="34" charset="0"/>
                <a:cs typeface="Arial" panose="020B0604020202020204" pitchFamily="34" charset="0"/>
                <a:hlinkClick r:id="rId6"/>
              </a:rPr>
              <a:t>ANSI Standards Action</a:t>
            </a:r>
            <a:endParaRPr lang="en-US" sz="2400" b="0" dirty="0">
              <a:solidFill>
                <a:schemeClr val="tx1"/>
              </a:solidFill>
              <a:latin typeface="Arial" panose="020B0604020202020204" pitchFamily="34" charset="0"/>
              <a:cs typeface="Arial" panose="020B0604020202020204" pitchFamily="34" charset="0"/>
            </a:endParaRPr>
          </a:p>
          <a:p>
            <a:pPr marL="228600" indent="-228600">
              <a:spcBef>
                <a:spcPts val="0"/>
              </a:spcBef>
              <a:buClrTx/>
              <a:buFont typeface="Arial" panose="020B0604020202020204" pitchFamily="34" charset="0"/>
              <a:buChar char="•"/>
            </a:pPr>
            <a:endParaRPr lang="en-US" b="0" dirty="0">
              <a:solidFill>
                <a:schemeClr val="tx1"/>
              </a:solidFill>
            </a:endParaRPr>
          </a:p>
        </p:txBody>
      </p:sp>
      <p:sp>
        <p:nvSpPr>
          <p:cNvPr id="7" name="Title 6">
            <a:extLst>
              <a:ext uri="{FF2B5EF4-FFF2-40B4-BE49-F238E27FC236}">
                <a16:creationId xmlns:a16="http://schemas.microsoft.com/office/drawing/2014/main" id="{F1A3EB6B-2BAB-D627-5C5C-38CBEDCA26FD}"/>
              </a:ext>
            </a:extLst>
          </p:cNvPr>
          <p:cNvSpPr>
            <a:spLocks noGrp="1"/>
          </p:cNvSpPr>
          <p:nvPr>
            <p:ph type="title"/>
          </p:nvPr>
        </p:nvSpPr>
        <p:spPr>
          <a:xfrm>
            <a:off x="0" y="76200"/>
            <a:ext cx="12192000" cy="1143000"/>
          </a:xfrm>
        </p:spPr>
        <p:txBody>
          <a:bodyPr>
            <a:normAutofit fontScale="90000"/>
          </a:bodyPr>
          <a:lstStyle/>
          <a:p>
            <a:pPr algn="ctr"/>
            <a:r>
              <a:rPr lang="en-US" dirty="0"/>
              <a:t>COORDINATION AND HARMONIZATION (OF STANDARDS)</a:t>
            </a:r>
          </a:p>
        </p:txBody>
      </p:sp>
    </p:spTree>
    <p:extLst>
      <p:ext uri="{BB962C8B-B14F-4D97-AF65-F5344CB8AC3E}">
        <p14:creationId xmlns:p14="http://schemas.microsoft.com/office/powerpoint/2010/main" val="113820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7C29-F37C-B73C-1B48-FB2CD319BA5E}"/>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0CD077A1-E350-A358-EC8E-2B0C2ABB8AE3}"/>
              </a:ext>
            </a:extLst>
          </p:cNvPr>
          <p:cNvSpPr>
            <a:spLocks noGrp="1"/>
          </p:cNvSpPr>
          <p:nvPr>
            <p:ph type="body" idx="1"/>
          </p:nvPr>
        </p:nvSpPr>
        <p:spPr>
          <a:xfrm>
            <a:off x="609599" y="1535111"/>
            <a:ext cx="11299903" cy="4731874"/>
          </a:xfrm>
        </p:spPr>
        <p:txBody>
          <a:bodyPr anchor="t">
            <a:normAutofit/>
          </a:bodyPr>
          <a:lstStyle/>
          <a:p>
            <a:pPr marL="228600" indent="-228600">
              <a:spcBef>
                <a:spcPts val="0"/>
              </a:spcBef>
              <a:buClrTx/>
              <a:buFont typeface="Arial" panose="020B0604020202020204" pitchFamily="34" charset="0"/>
              <a:buChar char="•"/>
            </a:pPr>
            <a:r>
              <a:rPr lang="en-US" sz="2000" b="0" dirty="0">
                <a:solidFill>
                  <a:schemeClr val="tx1"/>
                </a:solidFill>
              </a:rPr>
              <a:t>When proposing a new ASHRAE standard and guideline, the proposer is asked for a list of documents which have been reviewed for possible overlap with the proposed standard or guideline. Proposers are also asked to confirm that adoption or revision of any cited documents might be a viable alternative to ASHRAE developing a new document.</a:t>
            </a:r>
          </a:p>
          <a:p>
            <a:pPr marL="228600" indent="-228600">
              <a:spcBef>
                <a:spcPts val="0"/>
              </a:spcBef>
              <a:buClrTx/>
              <a:buFont typeface="Arial" panose="020B0604020202020204" pitchFamily="34" charset="0"/>
              <a:buChar char="•"/>
            </a:pPr>
            <a:r>
              <a:rPr lang="en-US" sz="2000" b="0" dirty="0">
                <a:solidFill>
                  <a:schemeClr val="tx1"/>
                </a:solidFill>
              </a:rPr>
              <a:t>If there is possible overlap with a standard from another developer, inviting them to co-sponsor the proposed document may assist in efforts to avoid or resolve potential conflicts.</a:t>
            </a:r>
          </a:p>
        </p:txBody>
      </p:sp>
      <p:sp>
        <p:nvSpPr>
          <p:cNvPr id="7" name="Title 6">
            <a:extLst>
              <a:ext uri="{FF2B5EF4-FFF2-40B4-BE49-F238E27FC236}">
                <a16:creationId xmlns:a16="http://schemas.microsoft.com/office/drawing/2014/main" id="{D950EE4F-A215-5CB4-72AF-40127484F63F}"/>
              </a:ext>
            </a:extLst>
          </p:cNvPr>
          <p:cNvSpPr>
            <a:spLocks noGrp="1"/>
          </p:cNvSpPr>
          <p:nvPr>
            <p:ph type="title"/>
          </p:nvPr>
        </p:nvSpPr>
        <p:spPr>
          <a:xfrm>
            <a:off x="0" y="76200"/>
            <a:ext cx="12192000" cy="1143000"/>
          </a:xfrm>
        </p:spPr>
        <p:txBody>
          <a:bodyPr>
            <a:normAutofit/>
          </a:bodyPr>
          <a:lstStyle/>
          <a:p>
            <a:pPr algn="ctr"/>
            <a:r>
              <a:rPr lang="en-US" dirty="0"/>
              <a:t>REVIEW FOR POSSIBLE SCOPE OVERLAP</a:t>
            </a:r>
          </a:p>
        </p:txBody>
      </p:sp>
      <p:pic>
        <p:nvPicPr>
          <p:cNvPr id="5" name="Picture 4">
            <a:extLst>
              <a:ext uri="{FF2B5EF4-FFF2-40B4-BE49-F238E27FC236}">
                <a16:creationId xmlns:a16="http://schemas.microsoft.com/office/drawing/2014/main" id="{FAF8142C-D2E1-89B7-A308-421F96710D94}"/>
              </a:ext>
            </a:extLst>
          </p:cNvPr>
          <p:cNvPicPr>
            <a:picLocks noChangeAspect="1"/>
          </p:cNvPicPr>
          <p:nvPr/>
        </p:nvPicPr>
        <p:blipFill>
          <a:blip r:embed="rId3"/>
          <a:stretch>
            <a:fillRect/>
          </a:stretch>
        </p:blipFill>
        <p:spPr>
          <a:xfrm>
            <a:off x="854568" y="3600470"/>
            <a:ext cx="10482864" cy="2666515"/>
          </a:xfrm>
          <a:prstGeom prst="rect">
            <a:avLst/>
          </a:prstGeom>
        </p:spPr>
      </p:pic>
    </p:spTree>
    <p:extLst>
      <p:ext uri="{BB962C8B-B14F-4D97-AF65-F5344CB8AC3E}">
        <p14:creationId xmlns:p14="http://schemas.microsoft.com/office/powerpoint/2010/main" val="285332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9CEB1-3BEC-58EE-92E9-951C2CAC2773}"/>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106D68DC-C736-4066-314A-0AAABE59E70E}"/>
              </a:ext>
            </a:extLst>
          </p:cNvPr>
          <p:cNvSpPr>
            <a:spLocks noGrp="1"/>
          </p:cNvSpPr>
          <p:nvPr>
            <p:ph type="body" idx="1"/>
          </p:nvPr>
        </p:nvSpPr>
        <p:spPr>
          <a:xfrm>
            <a:off x="446047" y="1535111"/>
            <a:ext cx="11299903" cy="4731874"/>
          </a:xfrm>
        </p:spPr>
        <p:txBody>
          <a:bodyPr anchor="t">
            <a:normAutofit/>
          </a:bodyPr>
          <a:lstStyle/>
          <a:p>
            <a:pPr marL="228600" indent="-228600">
              <a:spcBef>
                <a:spcPts val="0"/>
              </a:spcBef>
              <a:buClrTx/>
              <a:buFont typeface="Arial" panose="020B0604020202020204" pitchFamily="34" charset="0"/>
              <a:buChar char="•"/>
            </a:pPr>
            <a:r>
              <a:rPr lang="en-US" sz="2000" b="0" dirty="0">
                <a:solidFill>
                  <a:schemeClr val="tx1"/>
                </a:solidFill>
              </a:rPr>
              <a:t>If a PC determines that changes to an approved TPS are warranted, the proposed changes must be submitted to the ASHRAE Manager of Standards for approval prior to submission of a standard, guideline, or addendum for public review. Changes to an approved TPS require approval by SPLS and Standards Committee.</a:t>
            </a:r>
          </a:p>
          <a:p>
            <a:pPr marL="228600" indent="-228600">
              <a:spcBef>
                <a:spcPts val="0"/>
              </a:spcBef>
              <a:buClrTx/>
              <a:buFont typeface="Arial" panose="020B0604020202020204" pitchFamily="34" charset="0"/>
              <a:buChar char="•"/>
            </a:pPr>
            <a:r>
              <a:rPr lang="en-US" sz="2000" b="0" dirty="0">
                <a:solidFill>
                  <a:schemeClr val="tx1"/>
                </a:solidFill>
              </a:rPr>
              <a:t>Notice of a revised TPS and a call for comments will be announced in ASHRAE Standards Actions. If new stakeholder groups are identified who may be affected by the standard or guideline, a call for members will also be announced.</a:t>
            </a:r>
          </a:p>
        </p:txBody>
      </p:sp>
      <p:sp>
        <p:nvSpPr>
          <p:cNvPr id="7" name="Title 6">
            <a:extLst>
              <a:ext uri="{FF2B5EF4-FFF2-40B4-BE49-F238E27FC236}">
                <a16:creationId xmlns:a16="http://schemas.microsoft.com/office/drawing/2014/main" id="{1E7F0651-B61D-2C44-203F-0D056521C15D}"/>
              </a:ext>
            </a:extLst>
          </p:cNvPr>
          <p:cNvSpPr>
            <a:spLocks noGrp="1"/>
          </p:cNvSpPr>
          <p:nvPr>
            <p:ph type="title"/>
          </p:nvPr>
        </p:nvSpPr>
        <p:spPr>
          <a:xfrm>
            <a:off x="0" y="76200"/>
            <a:ext cx="12192000" cy="1143000"/>
          </a:xfrm>
        </p:spPr>
        <p:txBody>
          <a:bodyPr>
            <a:normAutofit/>
          </a:bodyPr>
          <a:lstStyle/>
          <a:p>
            <a:pPr algn="ctr"/>
            <a:r>
              <a:rPr lang="en-US" dirty="0"/>
              <a:t>REVISION OF AN APPROVED TPS</a:t>
            </a:r>
          </a:p>
        </p:txBody>
      </p:sp>
      <p:pic>
        <p:nvPicPr>
          <p:cNvPr id="3" name="Picture 2">
            <a:extLst>
              <a:ext uri="{FF2B5EF4-FFF2-40B4-BE49-F238E27FC236}">
                <a16:creationId xmlns:a16="http://schemas.microsoft.com/office/drawing/2014/main" id="{75858A1F-D37F-ADEF-3214-4835D87E03C0}"/>
              </a:ext>
            </a:extLst>
          </p:cNvPr>
          <p:cNvPicPr>
            <a:picLocks noChangeAspect="1"/>
          </p:cNvPicPr>
          <p:nvPr/>
        </p:nvPicPr>
        <p:blipFill>
          <a:blip r:embed="rId3"/>
          <a:stretch>
            <a:fillRect/>
          </a:stretch>
        </p:blipFill>
        <p:spPr>
          <a:xfrm>
            <a:off x="1562914" y="4369798"/>
            <a:ext cx="9066172" cy="1906181"/>
          </a:xfrm>
          <a:prstGeom prst="rect">
            <a:avLst/>
          </a:prstGeom>
        </p:spPr>
      </p:pic>
    </p:spTree>
    <p:extLst>
      <p:ext uri="{BB962C8B-B14F-4D97-AF65-F5344CB8AC3E}">
        <p14:creationId xmlns:p14="http://schemas.microsoft.com/office/powerpoint/2010/main" val="421745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52FC-B34C-4F17-3195-6DA23F2CE9CB}"/>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9EAF1177-CC3F-CB83-6E7F-A739A34CF880}"/>
              </a:ext>
            </a:extLst>
          </p:cNvPr>
          <p:cNvSpPr>
            <a:spLocks noGrp="1"/>
          </p:cNvSpPr>
          <p:nvPr>
            <p:ph type="body" idx="1"/>
          </p:nvPr>
        </p:nvSpPr>
        <p:spPr>
          <a:xfrm>
            <a:off x="609599" y="1401296"/>
            <a:ext cx="11299903" cy="4731874"/>
          </a:xfrm>
        </p:spPr>
        <p:txBody>
          <a:bodyPr anchor="t">
            <a:normAutofit/>
          </a:bodyPr>
          <a:lstStyle/>
          <a:p>
            <a:pPr marL="228600" indent="-228600">
              <a:spcBef>
                <a:spcPts val="0"/>
              </a:spcBef>
              <a:buClrTx/>
              <a:buFont typeface="Arial" panose="020B0604020202020204" pitchFamily="34" charset="0"/>
              <a:buChar char="•"/>
            </a:pPr>
            <a:r>
              <a:rPr lang="en-US" sz="2000" b="0" dirty="0">
                <a:solidFill>
                  <a:schemeClr val="tx1"/>
                </a:solidFill>
              </a:rPr>
              <a:t>When approving a new or revised TPS for a standard or guideline, the Standards Committee may instruct that the proposer/project committee to revise their scope to clearly delineate that it does not overlap with the scope of another standard or guideline.</a:t>
            </a:r>
          </a:p>
          <a:p>
            <a:pPr marL="228600" indent="-228600">
              <a:spcBef>
                <a:spcPts val="0"/>
              </a:spcBef>
              <a:buClrTx/>
              <a:buFont typeface="Arial" panose="020B0604020202020204" pitchFamily="34" charset="0"/>
              <a:buChar char="•"/>
            </a:pPr>
            <a:r>
              <a:rPr lang="en-US" sz="2000" b="0" dirty="0">
                <a:solidFill>
                  <a:schemeClr val="tx1"/>
                </a:solidFill>
              </a:rPr>
              <a:t>The below excerpt from the scope of ANSI/ASHRAE Standard 15-2024, </a:t>
            </a:r>
            <a:r>
              <a:rPr lang="en-US" sz="2000" b="0" i="1" dirty="0">
                <a:solidFill>
                  <a:schemeClr val="tx1"/>
                </a:solidFill>
              </a:rPr>
              <a:t>Safety Standard for Refrigeration Systems, </a:t>
            </a:r>
            <a:r>
              <a:rPr lang="en-US" sz="2000" b="0" dirty="0">
                <a:solidFill>
                  <a:schemeClr val="tx1"/>
                </a:solidFill>
              </a:rPr>
              <a:t>clearly and explicitly denotes certain systems and scenarios which fall within the scopes of other standards.</a:t>
            </a:r>
          </a:p>
          <a:p>
            <a:pPr marL="228600" indent="-228600">
              <a:spcBef>
                <a:spcPts val="0"/>
              </a:spcBef>
              <a:buClrTx/>
              <a:buFont typeface="Arial" panose="020B0604020202020204" pitchFamily="34" charset="0"/>
              <a:buChar char="•"/>
            </a:pPr>
            <a:r>
              <a:rPr lang="en-US" sz="2000" b="0" dirty="0">
                <a:solidFill>
                  <a:schemeClr val="tx1"/>
                </a:solidFill>
              </a:rPr>
              <a:t>In this particular example, depending on the particular application, it is possible that the exact same model system could fall within the scope of either Standard 15 or Standard 15.2 (e.g., the same type of </a:t>
            </a:r>
            <a:r>
              <a:rPr lang="en-US" sz="2000" b="0">
                <a:solidFill>
                  <a:schemeClr val="tx1"/>
                </a:solidFill>
              </a:rPr>
              <a:t>systems could be </a:t>
            </a:r>
            <a:r>
              <a:rPr lang="en-US" sz="2000" b="0" dirty="0">
                <a:solidFill>
                  <a:schemeClr val="tx1"/>
                </a:solidFill>
              </a:rPr>
              <a:t>used for both apartments and lobbies in the same building).</a:t>
            </a:r>
          </a:p>
        </p:txBody>
      </p:sp>
      <p:sp>
        <p:nvSpPr>
          <p:cNvPr id="7" name="Title 6">
            <a:extLst>
              <a:ext uri="{FF2B5EF4-FFF2-40B4-BE49-F238E27FC236}">
                <a16:creationId xmlns:a16="http://schemas.microsoft.com/office/drawing/2014/main" id="{146ABE7A-AA5F-E323-8971-713F8138125F}"/>
              </a:ext>
            </a:extLst>
          </p:cNvPr>
          <p:cNvSpPr>
            <a:spLocks noGrp="1"/>
          </p:cNvSpPr>
          <p:nvPr>
            <p:ph type="title"/>
          </p:nvPr>
        </p:nvSpPr>
        <p:spPr>
          <a:xfrm>
            <a:off x="0" y="76200"/>
            <a:ext cx="12192000" cy="1143000"/>
          </a:xfrm>
        </p:spPr>
        <p:txBody>
          <a:bodyPr>
            <a:normAutofit/>
          </a:bodyPr>
          <a:lstStyle/>
          <a:p>
            <a:pPr algn="ctr"/>
            <a:r>
              <a:rPr lang="en-US" dirty="0"/>
              <a:t>SCOPE COORDINATION</a:t>
            </a:r>
          </a:p>
        </p:txBody>
      </p:sp>
      <p:grpSp>
        <p:nvGrpSpPr>
          <p:cNvPr id="11" name="Group 10">
            <a:extLst>
              <a:ext uri="{FF2B5EF4-FFF2-40B4-BE49-F238E27FC236}">
                <a16:creationId xmlns:a16="http://schemas.microsoft.com/office/drawing/2014/main" id="{AF7043D2-4D51-D880-18AE-6B869803A49E}"/>
              </a:ext>
            </a:extLst>
          </p:cNvPr>
          <p:cNvGrpSpPr/>
          <p:nvPr/>
        </p:nvGrpSpPr>
        <p:grpSpPr>
          <a:xfrm>
            <a:off x="609599" y="4482790"/>
            <a:ext cx="11333836" cy="1510409"/>
            <a:chOff x="609599" y="4460488"/>
            <a:chExt cx="11333836" cy="1510409"/>
          </a:xfrm>
        </p:grpSpPr>
        <p:pic>
          <p:nvPicPr>
            <p:cNvPr id="6" name="Picture 5">
              <a:extLst>
                <a:ext uri="{FF2B5EF4-FFF2-40B4-BE49-F238E27FC236}">
                  <a16:creationId xmlns:a16="http://schemas.microsoft.com/office/drawing/2014/main" id="{87976B73-7827-1C22-41A0-0890A19FC1D2}"/>
                </a:ext>
              </a:extLst>
            </p:cNvPr>
            <p:cNvPicPr>
              <a:picLocks noChangeAspect="1"/>
            </p:cNvPicPr>
            <p:nvPr/>
          </p:nvPicPr>
          <p:blipFill>
            <a:blip r:embed="rId3"/>
            <a:stretch>
              <a:fillRect/>
            </a:stretch>
          </p:blipFill>
          <p:spPr>
            <a:xfrm>
              <a:off x="609599" y="4460488"/>
              <a:ext cx="11333836" cy="1510409"/>
            </a:xfrm>
            <a:prstGeom prst="rect">
              <a:avLst/>
            </a:prstGeom>
          </p:spPr>
        </p:pic>
        <p:sp>
          <p:nvSpPr>
            <p:cNvPr id="9" name="Rectangle 8">
              <a:extLst>
                <a:ext uri="{FF2B5EF4-FFF2-40B4-BE49-F238E27FC236}">
                  <a16:creationId xmlns:a16="http://schemas.microsoft.com/office/drawing/2014/main" id="{47259262-2333-119A-E03C-7CA52E322A0A}"/>
                </a:ext>
              </a:extLst>
            </p:cNvPr>
            <p:cNvSpPr/>
            <p:nvPr/>
          </p:nvSpPr>
          <p:spPr>
            <a:xfrm>
              <a:off x="3245005" y="4817327"/>
              <a:ext cx="1561171" cy="3983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0A8702-51E3-3EB8-1FBD-2E48BA1EDEB2}"/>
                </a:ext>
              </a:extLst>
            </p:cNvPr>
            <p:cNvSpPr/>
            <p:nvPr/>
          </p:nvSpPr>
          <p:spPr>
            <a:xfrm>
              <a:off x="3824868" y="5487941"/>
              <a:ext cx="2709747" cy="3983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7037359"/>
      </p:ext>
    </p:extLst>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HRAE Motions" id="{B18A6EA5-4BEF-FE43-93C6-8D36F9C8EAFD}" vid="{0A0F1981-932C-3742-A4BE-F572289FE91E}"/>
    </a:ext>
  </a:extLst>
</a:theme>
</file>

<file path=ppt/theme/theme2.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HRAE Motions" id="{B18A6EA5-4BEF-FE43-93C6-8D36F9C8EAFD}" vid="{0A0F1981-932C-3742-A4BE-F572289FE91E}"/>
    </a:ext>
  </a:extLst>
</a:theme>
</file>

<file path=ppt/theme/theme3.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1813</Words>
  <Application>Microsoft Office PowerPoint</Application>
  <PresentationFormat>Widescreen</PresentationFormat>
  <Paragraphs>120</Paragraphs>
  <Slides>18</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Akzidenz Grotesk BE Medium</vt:lpstr>
      <vt:lpstr>Akzidenz Grotesk BE Regular</vt:lpstr>
      <vt:lpstr>akzidenz-grotesk</vt:lpstr>
      <vt:lpstr>Arial</vt:lpstr>
      <vt:lpstr>Arial Narrow</vt:lpstr>
      <vt:lpstr>Calibri</vt:lpstr>
      <vt:lpstr>Corbel</vt:lpstr>
      <vt:lpstr>Courier New</vt:lpstr>
      <vt:lpstr>Symbol</vt:lpstr>
      <vt:lpstr>Times New Roman</vt:lpstr>
      <vt:lpstr>1_Office Theme</vt:lpstr>
      <vt:lpstr>2_Office Theme</vt:lpstr>
      <vt:lpstr>3_Office Theme</vt:lpstr>
      <vt:lpstr>PowerPoint Presentation</vt:lpstr>
      <vt:lpstr>INTENDED AUDIENCE</vt:lpstr>
      <vt:lpstr>PROCEDURAL REFERENCES</vt:lpstr>
      <vt:lpstr>TERMS/ACRONYMS/DEFINITIONS</vt:lpstr>
      <vt:lpstr>COORDINATION AND HARMONIZATION (OF STANDARDS)</vt:lpstr>
      <vt:lpstr>COORDINATION AND HARMONIZATION (OF STANDARDS)</vt:lpstr>
      <vt:lpstr>REVIEW FOR POSSIBLE SCOPE OVERLAP</vt:lpstr>
      <vt:lpstr>REVISION OF AN APPROVED TPS</vt:lpstr>
      <vt:lpstr>SCOPE COORDINATION</vt:lpstr>
      <vt:lpstr>SCOPE COORDINATION (EXAMPLE)</vt:lpstr>
      <vt:lpstr>RESPONDING TO ASSERTIONS OF CONFLICT/DUPLICATION</vt:lpstr>
      <vt:lpstr>CONFLICT (BETWEEN STANDARDS)</vt:lpstr>
      <vt:lpstr>EXAMPLE - SCENARIO 1: CONFLICT</vt:lpstr>
      <vt:lpstr>EXAMPLE - SCENARIO 2: NO CONFLICT</vt:lpstr>
      <vt:lpstr>“GOOD FAITH” EFFORTS TO RESOLVE CONFLICTS</vt:lpstr>
      <vt:lpstr>PC EXPECTIONS FOR DUPLICATION/HARMONIZATION</vt:lpstr>
      <vt:lpstr>QUESTIONS/ASSISTANCE</vt:lpstr>
      <vt:lpstr>STANDARDS SECTION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Crawford</dc:creator>
  <cp:lastModifiedBy>Shanley, Ryan</cp:lastModifiedBy>
  <cp:revision>124</cp:revision>
  <dcterms:created xsi:type="dcterms:W3CDTF">2020-02-22T19:27:19Z</dcterms:created>
  <dcterms:modified xsi:type="dcterms:W3CDTF">2025-06-05T16:31:00Z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8db05b-8d0f-4671-968e-683e694bb3b1_Enabled">
    <vt:lpwstr>True</vt:lpwstr>
  </property>
  <property fmtid="{D5CDD505-2E9C-101B-9397-08002B2CF9AE}" pid="3" name="MSIP_Label_d98db05b-8d0f-4671-968e-683e694bb3b1_SiteId">
    <vt:lpwstr>a4f1aa99-bd23-4521-a3c0-1d07bdce1616</vt:lpwstr>
  </property>
  <property fmtid="{D5CDD505-2E9C-101B-9397-08002B2CF9AE}" pid="4" name="MSIP_Label_d98db05b-8d0f-4671-968e-683e694bb3b1_Owner">
    <vt:lpwstr>devin.abellon@uponor.com</vt:lpwstr>
  </property>
  <property fmtid="{D5CDD505-2E9C-101B-9397-08002B2CF9AE}" pid="5" name="MSIP_Label_d98db05b-8d0f-4671-968e-683e694bb3b1_SetDate">
    <vt:lpwstr>2021-01-18T07:04:31.1456371Z</vt:lpwstr>
  </property>
  <property fmtid="{D5CDD505-2E9C-101B-9397-08002B2CF9AE}" pid="6" name="MSIP_Label_d98db05b-8d0f-4671-968e-683e694bb3b1_Name">
    <vt:lpwstr>Internal</vt:lpwstr>
  </property>
  <property fmtid="{D5CDD505-2E9C-101B-9397-08002B2CF9AE}" pid="7" name="MSIP_Label_d98db05b-8d0f-4671-968e-683e694bb3b1_Application">
    <vt:lpwstr>Microsoft Azure Information Protection</vt:lpwstr>
  </property>
  <property fmtid="{D5CDD505-2E9C-101B-9397-08002B2CF9AE}" pid="8" name="MSIP_Label_d98db05b-8d0f-4671-968e-683e694bb3b1_Extended_MSFT_Method">
    <vt:lpwstr>Automatic</vt:lpwstr>
  </property>
  <property fmtid="{D5CDD505-2E9C-101B-9397-08002B2CF9AE}" pid="9" name="MSIP_Label_95965d95-ecc0-4720-b759-1f33c42ed7da_Enabled">
    <vt:lpwstr>true</vt:lpwstr>
  </property>
  <property fmtid="{D5CDD505-2E9C-101B-9397-08002B2CF9AE}" pid="10" name="MSIP_Label_95965d95-ecc0-4720-b759-1f33c42ed7da_SetDate">
    <vt:lpwstr>2023-12-21T15:44:33Z</vt:lpwstr>
  </property>
  <property fmtid="{D5CDD505-2E9C-101B-9397-08002B2CF9AE}" pid="11" name="MSIP_Label_95965d95-ecc0-4720-b759-1f33c42ed7da_Method">
    <vt:lpwstr>Standard</vt:lpwstr>
  </property>
  <property fmtid="{D5CDD505-2E9C-101B-9397-08002B2CF9AE}" pid="12" name="MSIP_Label_95965d95-ecc0-4720-b759-1f33c42ed7da_Name">
    <vt:lpwstr>General</vt:lpwstr>
  </property>
  <property fmtid="{D5CDD505-2E9C-101B-9397-08002B2CF9AE}" pid="13" name="MSIP_Label_95965d95-ecc0-4720-b759-1f33c42ed7da_SiteId">
    <vt:lpwstr>a0f29d7e-28cd-4f54-8442-7885aee7c080</vt:lpwstr>
  </property>
  <property fmtid="{D5CDD505-2E9C-101B-9397-08002B2CF9AE}" pid="14" name="MSIP_Label_95965d95-ecc0-4720-b759-1f33c42ed7da_ActionId">
    <vt:lpwstr>e5fd5f20-4fe2-4941-82af-398a4bd64caf</vt:lpwstr>
  </property>
  <property fmtid="{D5CDD505-2E9C-101B-9397-08002B2CF9AE}" pid="15" name="MSIP_Label_95965d95-ecc0-4720-b759-1f33c42ed7da_ContentBits">
    <vt:lpwstr>0</vt:lpwstr>
  </property>
</Properties>
</file>